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58" r:id="rId4"/>
    <p:sldId id="259" r:id="rId5"/>
    <p:sldId id="260" r:id="rId6"/>
    <p:sldId id="261" r:id="rId7"/>
    <p:sldId id="262" r:id="rId8"/>
    <p:sldId id="266" r:id="rId9"/>
    <p:sldId id="268" r:id="rId10"/>
    <p:sldId id="267" r:id="rId11"/>
    <p:sldId id="263" r:id="rId12"/>
    <p:sldId id="264" r:id="rId13"/>
    <p:sldId id="265"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A0C1"/>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45" autoAdjust="0"/>
    <p:restoredTop sz="94660"/>
  </p:normalViewPr>
  <p:slideViewPr>
    <p:cSldViewPr snapToGrid="0" snapToObjects="1">
      <p:cViewPr>
        <p:scale>
          <a:sx n="76" d="100"/>
          <a:sy n="76" d="100"/>
        </p:scale>
        <p:origin x="-664" y="-1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A98AF03-7270-45C2-A683-C5E353EF01A5}" type="datetime4">
              <a:rPr lang="en-US" smtClean="0"/>
              <a:pPr/>
              <a:t>December 9, 2014</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B37D5FE-740C-46F5-801A-FA5477D9711F}" type="slidenum">
              <a:rPr lang="en-US" smtClean="0"/>
              <a:pPr/>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A93482-8E69-40F7-BCAD-5662A6CADB27}" type="datetime4">
              <a:rPr lang="en-US" smtClean="0"/>
              <a:pPr/>
              <a:t>December 9,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B7EAE1-CAAC-4AEF-919E-158692B1E55E}" type="datetime4">
              <a:rPr lang="en-US" smtClean="0"/>
              <a:pPr/>
              <a:t>December 9,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525A706-D8F2-4D1A-855A-CADC92600C26}" type="datetime4">
              <a:rPr lang="en-US" smtClean="0"/>
              <a:pPr/>
              <a:t>December 9, 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9B4F123-1704-49AC-9D15-C4B1462B8014}" type="datetime4">
              <a:rPr lang="en-US" smtClean="0"/>
              <a:pPr/>
              <a:t>December 9, 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127EC2-47FB-48A1-8644-C8A81DDAA119}" type="datetime4">
              <a:rPr lang="en-US" smtClean="0"/>
              <a:pPr/>
              <a:t>December 9, 2014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EC3ED-7435-49F9-84C8-03CCA2F8DEDB}" type="datetime4">
              <a:rPr lang="en-US" smtClean="0"/>
              <a:pPr/>
              <a:t>December 9, 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FC49BF1-FCD3-4395-8FF6-0047AF66228E}" type="datetime4">
              <a:rPr lang="en-US" smtClean="0"/>
              <a:pPr/>
              <a:t>December 9, 2014</a:t>
            </a:fld>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861222-2C8B-4501-BE87-6797EC025925}" type="datetime4">
              <a:rPr lang="en-US" smtClean="0"/>
              <a:pPr/>
              <a:t>December 9, 2014</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FB5AFD-D735-4504-A039-ADEBB6448D55}" type="datetime4">
              <a:rPr lang="en-US" smtClean="0"/>
              <a:pPr/>
              <a:t>December 9,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5C8118-FB93-4E87-B380-0175F2FE2167}" type="datetime4">
              <a:rPr lang="en-US" smtClean="0"/>
              <a:pPr/>
              <a:t>December 9,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6C01193-8287-4834-A286-6B880643E934}" type="datetime4">
              <a:rPr lang="en-US" smtClean="0"/>
              <a:pPr/>
              <a:t>December 9, 2014</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B37D5FE-740C-46F5-801A-FA5477D9711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jpg"/><Relationship Id="rId3"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Analyzing the BHL Twitter Network</a:t>
            </a:r>
            <a:endParaRPr lang="en-US" dirty="0"/>
          </a:p>
        </p:txBody>
      </p:sp>
      <p:sp>
        <p:nvSpPr>
          <p:cNvPr id="3" name="Subtitle 2"/>
          <p:cNvSpPr>
            <a:spLocks noGrp="1"/>
          </p:cNvSpPr>
          <p:nvPr>
            <p:ph type="subTitle" idx="1"/>
          </p:nvPr>
        </p:nvSpPr>
        <p:spPr>
          <a:xfrm>
            <a:off x="4733365" y="4421080"/>
            <a:ext cx="3309803" cy="1578364"/>
          </a:xfrm>
        </p:spPr>
        <p:txBody>
          <a:bodyPr>
            <a:normAutofit/>
          </a:bodyPr>
          <a:lstStyle/>
          <a:p>
            <a:r>
              <a:rPr lang="en-US" dirty="0" smtClean="0"/>
              <a:t>Using </a:t>
            </a:r>
            <a:r>
              <a:rPr lang="en-US" dirty="0" err="1" smtClean="0"/>
              <a:t>Netlytic</a:t>
            </a:r>
            <a:r>
              <a:rPr lang="en-US" dirty="0" smtClean="0"/>
              <a:t> to explore the BHL audience and conversations on Twitter</a:t>
            </a:r>
          </a:p>
          <a:p>
            <a:endParaRPr lang="en-US" sz="1100" dirty="0" smtClean="0"/>
          </a:p>
          <a:p>
            <a:r>
              <a:rPr lang="en-US" sz="1100" dirty="0" smtClean="0"/>
              <a:t>This work made possible by a grant from the Institute of Museum and Library Services (IMLS)</a:t>
            </a:r>
            <a:endParaRPr lang="en-US" sz="1100" dirty="0"/>
          </a:p>
        </p:txBody>
      </p:sp>
      <p:sp>
        <p:nvSpPr>
          <p:cNvPr id="4" name="TextBox 3"/>
          <p:cNvSpPr txBox="1"/>
          <p:nvPr/>
        </p:nvSpPr>
        <p:spPr>
          <a:xfrm>
            <a:off x="4932579" y="1292198"/>
            <a:ext cx="3114141" cy="923330"/>
          </a:xfrm>
          <a:prstGeom prst="rect">
            <a:avLst/>
          </a:prstGeom>
          <a:noFill/>
        </p:spPr>
        <p:txBody>
          <a:bodyPr wrap="none" rtlCol="0">
            <a:spAutoFit/>
          </a:bodyPr>
          <a:lstStyle/>
          <a:p>
            <a:pPr algn="r"/>
            <a:r>
              <a:rPr lang="en-US" b="1" dirty="0" smtClean="0">
                <a:solidFill>
                  <a:schemeClr val="bg1"/>
                </a:solidFill>
              </a:rPr>
              <a:t>Grace Costantino</a:t>
            </a:r>
          </a:p>
          <a:p>
            <a:pPr algn="r"/>
            <a:r>
              <a:rPr lang="en-US" dirty="0" smtClean="0">
                <a:solidFill>
                  <a:schemeClr val="bg1"/>
                </a:solidFill>
              </a:rPr>
              <a:t>BHL Outreach and </a:t>
            </a:r>
          </a:p>
          <a:p>
            <a:pPr algn="r"/>
            <a:r>
              <a:rPr lang="en-US" dirty="0" smtClean="0">
                <a:solidFill>
                  <a:schemeClr val="bg1"/>
                </a:solidFill>
              </a:rPr>
              <a:t>Communication Manager</a:t>
            </a:r>
            <a:endParaRPr lang="en-US" dirty="0">
              <a:solidFill>
                <a:schemeClr val="bg1"/>
              </a:solidFill>
            </a:endParaRPr>
          </a:p>
        </p:txBody>
      </p:sp>
    </p:spTree>
    <p:extLst>
      <p:ext uri="{BB962C8B-B14F-4D97-AF65-F5344CB8AC3E}">
        <p14:creationId xmlns:p14="http://schemas.microsoft.com/office/powerpoint/2010/main" val="125018464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wholenetworkanalysis.jpg"/>
          <p:cNvPicPr>
            <a:picLocks noChangeAspect="1"/>
          </p:cNvPicPr>
          <p:nvPr/>
        </p:nvPicPr>
        <p:blipFill rotWithShape="1">
          <a:blip r:embed="rId2">
            <a:extLst>
              <a:ext uri="{28A0092B-C50C-407E-A947-70E740481C1C}">
                <a14:useLocalDpi xmlns:a14="http://schemas.microsoft.com/office/drawing/2010/main" val="0"/>
              </a:ext>
            </a:extLst>
          </a:blip>
          <a:srcRect l="15887" t="7654"/>
          <a:stretch/>
        </p:blipFill>
        <p:spPr>
          <a:xfrm>
            <a:off x="4124310" y="2516675"/>
            <a:ext cx="4376224" cy="3793066"/>
          </a:xfrm>
          <a:prstGeom prst="rect">
            <a:avLst/>
          </a:prstGeom>
        </p:spPr>
      </p:pic>
      <p:sp>
        <p:nvSpPr>
          <p:cNvPr id="2" name="Title 1"/>
          <p:cNvSpPr>
            <a:spLocks noGrp="1"/>
          </p:cNvSpPr>
          <p:nvPr>
            <p:ph type="title"/>
          </p:nvPr>
        </p:nvSpPr>
        <p:spPr>
          <a:xfrm>
            <a:off x="1043490" y="765166"/>
            <a:ext cx="7024744" cy="835693"/>
          </a:xfrm>
        </p:spPr>
        <p:txBody>
          <a:bodyPr/>
          <a:lstStyle/>
          <a:p>
            <a:r>
              <a:rPr lang="en-US" dirty="0" smtClean="0"/>
              <a:t>General Analysis</a:t>
            </a:r>
            <a:endParaRPr lang="en-US" dirty="0"/>
          </a:p>
        </p:txBody>
      </p:sp>
      <p:sp>
        <p:nvSpPr>
          <p:cNvPr id="3" name="TextBox 2"/>
          <p:cNvSpPr txBox="1"/>
          <p:nvPr/>
        </p:nvSpPr>
        <p:spPr>
          <a:xfrm>
            <a:off x="643467" y="1600859"/>
            <a:ext cx="7874000" cy="1200329"/>
          </a:xfrm>
          <a:prstGeom prst="rect">
            <a:avLst/>
          </a:prstGeom>
          <a:noFill/>
        </p:spPr>
        <p:txBody>
          <a:bodyPr wrap="square" rtlCol="0">
            <a:spAutoFit/>
          </a:bodyPr>
          <a:lstStyle/>
          <a:p>
            <a:pPr marL="285750" indent="-285750">
              <a:buFont typeface="Arial"/>
              <a:buChar char="•"/>
            </a:pPr>
            <a:r>
              <a:rPr lang="en-US" dirty="0" smtClean="0"/>
              <a:t>Data analyzed from October 1, 2014 – November 30, 2014.</a:t>
            </a:r>
          </a:p>
          <a:p>
            <a:pPr marL="285750" indent="-285750">
              <a:buFont typeface="Arial"/>
              <a:buChar char="•"/>
            </a:pPr>
            <a:r>
              <a:rPr lang="en-US" dirty="0" smtClean="0"/>
              <a:t>Content includes Tweets from @</a:t>
            </a:r>
            <a:r>
              <a:rPr lang="en-US" dirty="0" err="1" smtClean="0"/>
              <a:t>BioDivLibrary</a:t>
            </a:r>
            <a:r>
              <a:rPr lang="en-US" dirty="0" smtClean="0"/>
              <a:t> or tweets including the phrases: “</a:t>
            </a:r>
            <a:r>
              <a:rPr lang="en-US" dirty="0" err="1" smtClean="0"/>
              <a:t>BioDivLibrary</a:t>
            </a:r>
            <a:r>
              <a:rPr lang="en-US" dirty="0" smtClean="0"/>
              <a:t>”, “#</a:t>
            </a:r>
            <a:r>
              <a:rPr lang="en-US" dirty="0" err="1" smtClean="0"/>
              <a:t>BHLib</a:t>
            </a:r>
            <a:r>
              <a:rPr lang="en-US" dirty="0" smtClean="0"/>
              <a:t>”, “</a:t>
            </a:r>
            <a:r>
              <a:rPr lang="en-US" dirty="0" err="1" smtClean="0"/>
              <a:t>biodiversitylibrary.org</a:t>
            </a:r>
            <a:r>
              <a:rPr lang="en-US" dirty="0" smtClean="0"/>
              <a:t>”, or “Biodiversity Heritage Library.”</a:t>
            </a:r>
          </a:p>
        </p:txBody>
      </p:sp>
      <p:sp>
        <p:nvSpPr>
          <p:cNvPr id="4" name="TextBox 3"/>
          <p:cNvSpPr txBox="1"/>
          <p:nvPr/>
        </p:nvSpPr>
        <p:spPr>
          <a:xfrm>
            <a:off x="643467" y="2743204"/>
            <a:ext cx="2849369" cy="923330"/>
          </a:xfrm>
          <a:prstGeom prst="rect">
            <a:avLst/>
          </a:prstGeom>
          <a:noFill/>
        </p:spPr>
        <p:txBody>
          <a:bodyPr wrap="none" rtlCol="0">
            <a:spAutoFit/>
          </a:bodyPr>
          <a:lstStyle/>
          <a:p>
            <a:r>
              <a:rPr lang="en-US" sz="5400" dirty="0" smtClean="0">
                <a:solidFill>
                  <a:srgbClr val="3BA0C1"/>
                </a:solidFill>
                <a:latin typeface="Avenir Black"/>
                <a:cs typeface="Avenir Black"/>
              </a:rPr>
              <a:t>102,830</a:t>
            </a:r>
            <a:endParaRPr lang="en-US" sz="5400" dirty="0">
              <a:solidFill>
                <a:srgbClr val="3BA0C1"/>
              </a:solidFill>
              <a:latin typeface="Avenir Black"/>
              <a:cs typeface="Avenir Black"/>
            </a:endParaRPr>
          </a:p>
        </p:txBody>
      </p:sp>
      <p:sp>
        <p:nvSpPr>
          <p:cNvPr id="5" name="TextBox 4"/>
          <p:cNvSpPr txBox="1"/>
          <p:nvPr/>
        </p:nvSpPr>
        <p:spPr>
          <a:xfrm>
            <a:off x="2055310" y="3469738"/>
            <a:ext cx="2637711" cy="369332"/>
          </a:xfrm>
          <a:prstGeom prst="rect">
            <a:avLst/>
          </a:prstGeom>
          <a:noFill/>
        </p:spPr>
        <p:txBody>
          <a:bodyPr wrap="none" rtlCol="0">
            <a:spAutoFit/>
          </a:bodyPr>
          <a:lstStyle/>
          <a:p>
            <a:r>
              <a:rPr lang="en-US" dirty="0" smtClean="0"/>
              <a:t>Total Tweets Analyzed</a:t>
            </a:r>
            <a:endParaRPr lang="en-US" dirty="0"/>
          </a:p>
        </p:txBody>
      </p:sp>
      <p:sp>
        <p:nvSpPr>
          <p:cNvPr id="6" name="TextBox 5"/>
          <p:cNvSpPr txBox="1"/>
          <p:nvPr/>
        </p:nvSpPr>
        <p:spPr>
          <a:xfrm>
            <a:off x="643467" y="5269477"/>
            <a:ext cx="2029459" cy="923330"/>
          </a:xfrm>
          <a:prstGeom prst="rect">
            <a:avLst/>
          </a:prstGeom>
          <a:noFill/>
        </p:spPr>
        <p:txBody>
          <a:bodyPr wrap="none" rtlCol="0">
            <a:spAutoFit/>
          </a:bodyPr>
          <a:lstStyle/>
          <a:p>
            <a:r>
              <a:rPr lang="en-US" sz="5400" dirty="0" smtClean="0">
                <a:solidFill>
                  <a:srgbClr val="3BA0C1"/>
                </a:solidFill>
                <a:latin typeface="Avenir Black"/>
                <a:cs typeface="Avenir Black"/>
              </a:rPr>
              <a:t>2,588</a:t>
            </a:r>
            <a:endParaRPr lang="en-US" sz="5400" dirty="0">
              <a:solidFill>
                <a:srgbClr val="3BA0C1"/>
              </a:solidFill>
              <a:latin typeface="Avenir Black"/>
              <a:cs typeface="Avenir Black"/>
            </a:endParaRPr>
          </a:p>
        </p:txBody>
      </p:sp>
      <p:sp>
        <p:nvSpPr>
          <p:cNvPr id="7" name="TextBox 6"/>
          <p:cNvSpPr txBox="1"/>
          <p:nvPr/>
        </p:nvSpPr>
        <p:spPr>
          <a:xfrm>
            <a:off x="1253396" y="5991208"/>
            <a:ext cx="2737461" cy="369332"/>
          </a:xfrm>
          <a:prstGeom prst="rect">
            <a:avLst/>
          </a:prstGeom>
          <a:noFill/>
        </p:spPr>
        <p:txBody>
          <a:bodyPr wrap="none" rtlCol="0">
            <a:spAutoFit/>
          </a:bodyPr>
          <a:lstStyle/>
          <a:p>
            <a:r>
              <a:rPr lang="en-US" dirty="0" smtClean="0"/>
              <a:t>Participating Accounts</a:t>
            </a:r>
            <a:endParaRPr lang="en-US" dirty="0"/>
          </a:p>
        </p:txBody>
      </p:sp>
      <p:sp>
        <p:nvSpPr>
          <p:cNvPr id="8" name="TextBox 7"/>
          <p:cNvSpPr txBox="1"/>
          <p:nvPr/>
        </p:nvSpPr>
        <p:spPr>
          <a:xfrm>
            <a:off x="643467" y="3839070"/>
            <a:ext cx="2029459" cy="923330"/>
          </a:xfrm>
          <a:prstGeom prst="rect">
            <a:avLst/>
          </a:prstGeom>
          <a:noFill/>
        </p:spPr>
        <p:txBody>
          <a:bodyPr wrap="none" rtlCol="0">
            <a:spAutoFit/>
          </a:bodyPr>
          <a:lstStyle/>
          <a:p>
            <a:r>
              <a:rPr lang="en-US" sz="5400" dirty="0" smtClean="0">
                <a:solidFill>
                  <a:srgbClr val="3BA0C1"/>
                </a:solidFill>
                <a:latin typeface="Avenir Black"/>
                <a:cs typeface="Avenir Black"/>
              </a:rPr>
              <a:t>6,503</a:t>
            </a:r>
            <a:endParaRPr lang="en-US" sz="5400" dirty="0">
              <a:solidFill>
                <a:srgbClr val="3BA0C1"/>
              </a:solidFill>
              <a:latin typeface="Avenir Black"/>
              <a:cs typeface="Avenir Black"/>
            </a:endParaRPr>
          </a:p>
        </p:txBody>
      </p:sp>
      <p:sp>
        <p:nvSpPr>
          <p:cNvPr id="9" name="TextBox 8"/>
          <p:cNvSpPr txBox="1"/>
          <p:nvPr/>
        </p:nvSpPr>
        <p:spPr>
          <a:xfrm>
            <a:off x="1253396" y="4560801"/>
            <a:ext cx="2049359" cy="646331"/>
          </a:xfrm>
          <a:prstGeom prst="rect">
            <a:avLst/>
          </a:prstGeom>
          <a:noFill/>
        </p:spPr>
        <p:txBody>
          <a:bodyPr wrap="none" rtlCol="0">
            <a:spAutoFit/>
          </a:bodyPr>
          <a:lstStyle/>
          <a:p>
            <a:r>
              <a:rPr lang="en-US" dirty="0" smtClean="0"/>
              <a:t>Network Ties, </a:t>
            </a:r>
          </a:p>
          <a:p>
            <a:r>
              <a:rPr lang="en-US" dirty="0" smtClean="0"/>
              <a:t>or Conversations</a:t>
            </a:r>
            <a:endParaRPr lang="en-US" dirty="0"/>
          </a:p>
        </p:txBody>
      </p:sp>
      <p:sp>
        <p:nvSpPr>
          <p:cNvPr id="11" name="TextBox 10"/>
          <p:cNvSpPr txBox="1"/>
          <p:nvPr/>
        </p:nvSpPr>
        <p:spPr>
          <a:xfrm>
            <a:off x="6053171" y="6295789"/>
            <a:ext cx="3623734" cy="246221"/>
          </a:xfrm>
          <a:prstGeom prst="rect">
            <a:avLst/>
          </a:prstGeom>
          <a:noFill/>
        </p:spPr>
        <p:txBody>
          <a:bodyPr wrap="square" rtlCol="0">
            <a:spAutoFit/>
          </a:bodyPr>
          <a:lstStyle/>
          <a:p>
            <a:r>
              <a:rPr lang="en-US" sz="1000" dirty="0" smtClean="0"/>
              <a:t>BHL Twitter Network: Oct. 1-Nov. 30, 2014</a:t>
            </a:r>
            <a:endParaRPr lang="en-US" sz="1000" dirty="0"/>
          </a:p>
        </p:txBody>
      </p:sp>
    </p:spTree>
    <p:extLst>
      <p:ext uri="{BB962C8B-B14F-4D97-AF65-F5344CB8AC3E}">
        <p14:creationId xmlns:p14="http://schemas.microsoft.com/office/powerpoint/2010/main" val="94313497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General Text Analysis</a:t>
            </a:r>
            <a:endParaRPr lang="en-US" dirty="0"/>
          </a:p>
        </p:txBody>
      </p:sp>
      <p:sp>
        <p:nvSpPr>
          <p:cNvPr id="3" name="TextBox 2"/>
          <p:cNvSpPr txBox="1"/>
          <p:nvPr/>
        </p:nvSpPr>
        <p:spPr>
          <a:xfrm>
            <a:off x="643467" y="1600859"/>
            <a:ext cx="7874000" cy="1200329"/>
          </a:xfrm>
          <a:prstGeom prst="rect">
            <a:avLst/>
          </a:prstGeom>
          <a:noFill/>
        </p:spPr>
        <p:txBody>
          <a:bodyPr wrap="square" rtlCol="0">
            <a:spAutoFit/>
          </a:bodyPr>
          <a:lstStyle/>
          <a:p>
            <a:pPr marL="285750" indent="-285750">
              <a:buFont typeface="Arial"/>
              <a:buChar char="•"/>
            </a:pPr>
            <a:r>
              <a:rPr lang="en-US" dirty="0" smtClean="0"/>
              <a:t>Below are presented the top 30 (curated*) words in our network between Oct. 1-Nov. 30, 2014. *Curated: Several of the tops words were meaningless (i.e. “these” and “many”) and were thus removed from the dataset.</a:t>
            </a:r>
          </a:p>
        </p:txBody>
      </p:sp>
      <p:pic>
        <p:nvPicPr>
          <p:cNvPr id="12" name="Picture 11" descr="Screen Shot 2014-12-05 at 11.50.2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781" y="3193828"/>
            <a:ext cx="8065880" cy="2342420"/>
          </a:xfrm>
          <a:prstGeom prst="rect">
            <a:avLst/>
          </a:prstGeom>
        </p:spPr>
      </p:pic>
      <p:sp>
        <p:nvSpPr>
          <p:cNvPr id="11" name="TextBox 10"/>
          <p:cNvSpPr txBox="1"/>
          <p:nvPr/>
        </p:nvSpPr>
        <p:spPr>
          <a:xfrm>
            <a:off x="6053171" y="5413137"/>
            <a:ext cx="3623734" cy="246221"/>
          </a:xfrm>
          <a:prstGeom prst="rect">
            <a:avLst/>
          </a:prstGeom>
          <a:noFill/>
        </p:spPr>
        <p:txBody>
          <a:bodyPr wrap="square" rtlCol="0">
            <a:spAutoFit/>
          </a:bodyPr>
          <a:lstStyle/>
          <a:p>
            <a:r>
              <a:rPr lang="en-US" sz="1000" dirty="0" smtClean="0"/>
              <a:t>BHL Twitter Network: Top 30 Words</a:t>
            </a:r>
            <a:endParaRPr lang="en-US" sz="1000" dirty="0"/>
          </a:p>
        </p:txBody>
      </p:sp>
    </p:spTree>
    <p:extLst>
      <p:ext uri="{BB962C8B-B14F-4D97-AF65-F5344CB8AC3E}">
        <p14:creationId xmlns:p14="http://schemas.microsoft.com/office/powerpoint/2010/main" val="324701817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General Text Analysis</a:t>
            </a:r>
            <a:endParaRPr lang="en-US" dirty="0"/>
          </a:p>
        </p:txBody>
      </p:sp>
      <p:sp>
        <p:nvSpPr>
          <p:cNvPr id="3" name="TextBox 2"/>
          <p:cNvSpPr txBox="1"/>
          <p:nvPr/>
        </p:nvSpPr>
        <p:spPr>
          <a:xfrm>
            <a:off x="643467" y="1600859"/>
            <a:ext cx="7874000" cy="4678203"/>
          </a:xfrm>
          <a:prstGeom prst="rect">
            <a:avLst/>
          </a:prstGeom>
          <a:noFill/>
        </p:spPr>
        <p:txBody>
          <a:bodyPr wrap="square" rtlCol="0">
            <a:spAutoFit/>
          </a:bodyPr>
          <a:lstStyle/>
          <a:p>
            <a:pPr marL="285750" indent="-285750">
              <a:buFont typeface="Arial"/>
              <a:buChar char="•"/>
            </a:pPr>
            <a:r>
              <a:rPr lang="en-US" b="1" dirty="0" smtClean="0"/>
              <a:t>Takeaways from Top Words:</a:t>
            </a:r>
          </a:p>
          <a:p>
            <a:pPr marL="742950" lvl="1" indent="-285750">
              <a:buFont typeface="Arial"/>
              <a:buChar char="•"/>
            </a:pPr>
            <a:r>
              <a:rPr lang="en-US" sz="1400" dirty="0" smtClean="0"/>
              <a:t>“</a:t>
            </a:r>
            <a:r>
              <a:rPr lang="en-US" sz="1400" dirty="0" err="1" smtClean="0"/>
              <a:t>bhlmonstersrreal</a:t>
            </a:r>
            <a:r>
              <a:rPr lang="en-US" sz="1400" dirty="0" smtClean="0"/>
              <a:t>” showed up 1,268 times in the dataset. This is not surprising, as it was the </a:t>
            </a:r>
            <a:r>
              <a:rPr lang="en-US" sz="1400" dirty="0" err="1" smtClean="0"/>
              <a:t>hashtag</a:t>
            </a:r>
            <a:r>
              <a:rPr lang="en-US" sz="1400" dirty="0" smtClean="0"/>
              <a:t> used in our very successful </a:t>
            </a:r>
            <a:r>
              <a:rPr lang="en-US" sz="1400" b="1" dirty="0" smtClean="0">
                <a:solidFill>
                  <a:srgbClr val="3BA0C1"/>
                </a:solidFill>
              </a:rPr>
              <a:t>Halloween Social Media Campaign</a:t>
            </a:r>
            <a:r>
              <a:rPr lang="en-US" sz="1400" dirty="0" smtClean="0"/>
              <a:t>. The popularity of this </a:t>
            </a:r>
            <a:r>
              <a:rPr lang="en-US" sz="1400" dirty="0" err="1" smtClean="0"/>
              <a:t>hashtag</a:t>
            </a:r>
            <a:r>
              <a:rPr lang="en-US" sz="1400" dirty="0" smtClean="0"/>
              <a:t> demonstrates the success of the campaign in our network.</a:t>
            </a:r>
          </a:p>
          <a:p>
            <a:pPr marL="742950" lvl="1" indent="-285750">
              <a:buFont typeface="Arial"/>
              <a:buChar char="•"/>
            </a:pPr>
            <a:r>
              <a:rPr lang="en-US" sz="1400" dirty="0" smtClean="0"/>
              <a:t>Several of our </a:t>
            </a:r>
            <a:r>
              <a:rPr lang="en-US" sz="1400" b="1" dirty="0" smtClean="0">
                <a:solidFill>
                  <a:srgbClr val="3BA0C1"/>
                </a:solidFill>
              </a:rPr>
              <a:t>BHL partners </a:t>
            </a:r>
            <a:r>
              <a:rPr lang="en-US" sz="1400" dirty="0" smtClean="0"/>
              <a:t>occur several times in the dataset: “</a:t>
            </a:r>
            <a:r>
              <a:rPr lang="en-US" sz="1400" dirty="0" err="1" smtClean="0"/>
              <a:t>fieldbookproj</a:t>
            </a:r>
            <a:r>
              <a:rPr lang="en-US" sz="1400" dirty="0" smtClean="0"/>
              <a:t>”, “</a:t>
            </a:r>
            <a:r>
              <a:rPr lang="en-US" sz="1400" dirty="0" err="1" smtClean="0"/>
              <a:t>nmnh</a:t>
            </a:r>
            <a:r>
              <a:rPr lang="en-US" sz="1400" dirty="0" smtClean="0"/>
              <a:t>”, “</a:t>
            </a:r>
            <a:r>
              <a:rPr lang="en-US" sz="1400" dirty="0" err="1" smtClean="0"/>
              <a:t>silibraries</a:t>
            </a:r>
            <a:r>
              <a:rPr lang="en-US" sz="1400" dirty="0" smtClean="0"/>
              <a:t>”, “</a:t>
            </a:r>
            <a:r>
              <a:rPr lang="en-US" sz="1400" dirty="0" err="1" smtClean="0"/>
              <a:t>smithsonianarch</a:t>
            </a:r>
            <a:r>
              <a:rPr lang="en-US" sz="1400" dirty="0" smtClean="0"/>
              <a:t>”, “</a:t>
            </a:r>
            <a:r>
              <a:rPr lang="en-US" sz="1400" dirty="0" err="1" smtClean="0"/>
              <a:t>transcribesi</a:t>
            </a:r>
            <a:r>
              <a:rPr lang="en-US" sz="1400" dirty="0" smtClean="0"/>
              <a:t>.” This demonstrates that collaboration with our partners increases the reach of our content. </a:t>
            </a:r>
            <a:r>
              <a:rPr lang="en-US" sz="1400" dirty="0"/>
              <a:t>M</a:t>
            </a:r>
            <a:r>
              <a:rPr lang="en-US" sz="1400" dirty="0" smtClean="0"/>
              <a:t>any of these partners are related to The Field Book Project. BHL sends out two tweets per week highlighting FBP content in BHL. “</a:t>
            </a:r>
            <a:r>
              <a:rPr lang="en-US" sz="1400" dirty="0" err="1" smtClean="0"/>
              <a:t>smithsonianarch</a:t>
            </a:r>
            <a:r>
              <a:rPr lang="en-US" sz="1400" dirty="0" smtClean="0"/>
              <a:t>” and “</a:t>
            </a:r>
            <a:r>
              <a:rPr lang="en-US" sz="1400" dirty="0" err="1" smtClean="0"/>
              <a:t>transcribesi</a:t>
            </a:r>
            <a:r>
              <a:rPr lang="en-US" sz="1400" dirty="0" smtClean="0"/>
              <a:t>” often </a:t>
            </a:r>
            <a:r>
              <a:rPr lang="en-US" sz="1400" dirty="0" err="1" smtClean="0"/>
              <a:t>retweet</a:t>
            </a:r>
            <a:r>
              <a:rPr lang="en-US" sz="1400" dirty="0" smtClean="0"/>
              <a:t> these. While the popularity of many of these words relate to these regular tweets, further analysis revealed that those collaborative tweets including links to FBP Flickr or crowdsourcing activities were heavily </a:t>
            </a:r>
            <a:r>
              <a:rPr lang="en-US" sz="1400" dirty="0" err="1" smtClean="0"/>
              <a:t>retweeted</a:t>
            </a:r>
            <a:r>
              <a:rPr lang="en-US" sz="1400" dirty="0" smtClean="0"/>
              <a:t>. This links to the next point…</a:t>
            </a:r>
          </a:p>
          <a:p>
            <a:pPr marL="1200150" lvl="2" indent="-285750">
              <a:buFont typeface="Arial"/>
              <a:buChar char="•"/>
            </a:pPr>
            <a:r>
              <a:rPr lang="en-US" sz="1400" dirty="0" smtClean="0"/>
              <a:t>As an aside, NMNH was also among the popular words in the partner category. While we include this handle in many of our tweets, NMNH usually </a:t>
            </a:r>
            <a:r>
              <a:rPr lang="en-US" sz="1400" dirty="0" err="1" smtClean="0"/>
              <a:t>retweets</a:t>
            </a:r>
            <a:r>
              <a:rPr lang="en-US" sz="1400" dirty="0" smtClean="0"/>
              <a:t> these, which results in many additional </a:t>
            </a:r>
            <a:r>
              <a:rPr lang="en-US" sz="1400" dirty="0" err="1" smtClean="0"/>
              <a:t>retweets</a:t>
            </a:r>
            <a:r>
              <a:rPr lang="en-US" sz="1400" dirty="0" smtClean="0"/>
              <a:t>. Our most popular relate to dinosaurs and the giant squid. Collaboration with NMNH is thus very beneficial to us, and more </a:t>
            </a:r>
            <a:r>
              <a:rPr lang="en-US" sz="1400" b="1" dirty="0" smtClean="0">
                <a:solidFill>
                  <a:srgbClr val="3BA0C1"/>
                </a:solidFill>
              </a:rPr>
              <a:t>dinosaur and marine biodiversity </a:t>
            </a:r>
            <a:r>
              <a:rPr lang="en-US" sz="1400" dirty="0" smtClean="0"/>
              <a:t>topics might pique the museum’s interest to induce more </a:t>
            </a:r>
            <a:r>
              <a:rPr lang="en-US" sz="1400" dirty="0" err="1" smtClean="0"/>
              <a:t>retweets</a:t>
            </a:r>
            <a:r>
              <a:rPr lang="en-US" sz="1400" dirty="0" smtClean="0"/>
              <a:t> more frequently.</a:t>
            </a:r>
          </a:p>
        </p:txBody>
      </p:sp>
    </p:spTree>
    <p:extLst>
      <p:ext uri="{BB962C8B-B14F-4D97-AF65-F5344CB8AC3E}">
        <p14:creationId xmlns:p14="http://schemas.microsoft.com/office/powerpoint/2010/main" val="237447516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General Text Analysis</a:t>
            </a:r>
            <a:endParaRPr lang="en-US" dirty="0"/>
          </a:p>
        </p:txBody>
      </p:sp>
      <p:sp>
        <p:nvSpPr>
          <p:cNvPr id="3" name="TextBox 2"/>
          <p:cNvSpPr txBox="1"/>
          <p:nvPr/>
        </p:nvSpPr>
        <p:spPr>
          <a:xfrm>
            <a:off x="643467" y="1600859"/>
            <a:ext cx="7874000" cy="4462760"/>
          </a:xfrm>
          <a:prstGeom prst="rect">
            <a:avLst/>
          </a:prstGeom>
          <a:noFill/>
        </p:spPr>
        <p:txBody>
          <a:bodyPr wrap="square" rtlCol="0">
            <a:spAutoFit/>
          </a:bodyPr>
          <a:lstStyle/>
          <a:p>
            <a:pPr marL="285750" indent="-285750">
              <a:buFont typeface="Arial"/>
              <a:buChar char="•"/>
            </a:pPr>
            <a:r>
              <a:rPr lang="en-US" b="1" dirty="0" smtClean="0"/>
              <a:t>Takeaways from Top Words:</a:t>
            </a:r>
          </a:p>
          <a:p>
            <a:pPr marL="742950" lvl="1" indent="-285750">
              <a:buFont typeface="Arial"/>
              <a:buChar char="•"/>
            </a:pPr>
            <a:r>
              <a:rPr lang="en-US" sz="1400" b="1" dirty="0" smtClean="0">
                <a:solidFill>
                  <a:srgbClr val="3BA0C1"/>
                </a:solidFill>
              </a:rPr>
              <a:t>Images! </a:t>
            </a:r>
            <a:r>
              <a:rPr lang="en-US" sz="1400" dirty="0" smtClean="0"/>
              <a:t>Four of the top words in the network relate directly to illustrations: “@Flickr”, “illustrations”, “</a:t>
            </a:r>
            <a:r>
              <a:rPr lang="en-US" sz="1400" dirty="0" err="1" smtClean="0"/>
              <a:t>sciart</a:t>
            </a:r>
            <a:r>
              <a:rPr lang="en-US" sz="1400" dirty="0" smtClean="0"/>
              <a:t>”, and “image.” In total, these four words occurred 1,869 times, more frequently than the individual top word in the network: “</a:t>
            </a:r>
            <a:r>
              <a:rPr lang="en-US" sz="1400" dirty="0" err="1" smtClean="0"/>
              <a:t>bhlmonstersrreal</a:t>
            </a:r>
            <a:r>
              <a:rPr lang="en-US" sz="1400" dirty="0" smtClean="0"/>
              <a:t>,” which occurred 1,268. This proves that images truly are king to increasing reach and exposure.</a:t>
            </a:r>
          </a:p>
          <a:p>
            <a:pPr marL="742950" lvl="1" indent="-285750">
              <a:buFont typeface="Arial"/>
              <a:buChar char="•"/>
            </a:pPr>
            <a:r>
              <a:rPr lang="en-US" sz="1400" dirty="0" smtClean="0"/>
              <a:t>“</a:t>
            </a:r>
            <a:r>
              <a:rPr lang="en-US" sz="1400" b="1" dirty="0" smtClean="0">
                <a:solidFill>
                  <a:srgbClr val="3BA0C1"/>
                </a:solidFill>
              </a:rPr>
              <a:t>Australia</a:t>
            </a:r>
            <a:r>
              <a:rPr lang="en-US" sz="1400" dirty="0" smtClean="0"/>
              <a:t>” occurred 412 times in the network. At first, this might indicate that Australian publications and fauna are very popular among users. However, further analysis revealed that most of these tweets were from a user, @</a:t>
            </a:r>
            <a:r>
              <a:rPr lang="en-US" sz="1400" dirty="0" err="1" smtClean="0"/>
              <a:t>BioStor</a:t>
            </a:r>
            <a:r>
              <a:rPr lang="en-US" sz="1400" dirty="0" smtClean="0"/>
              <a:t>, which works to divide BHL content into articles and then tweets a link to each article. Thus, what this truly revealed is that @</a:t>
            </a:r>
            <a:r>
              <a:rPr lang="en-US" sz="1400" dirty="0" err="1" smtClean="0"/>
              <a:t>BioStor</a:t>
            </a:r>
            <a:r>
              <a:rPr lang="en-US" sz="1400" dirty="0" smtClean="0"/>
              <a:t> happened to be working through Australian publications during these months.</a:t>
            </a:r>
          </a:p>
          <a:p>
            <a:pPr marL="742950" lvl="1" indent="-285750">
              <a:buFont typeface="Arial"/>
              <a:buChar char="•"/>
            </a:pPr>
            <a:r>
              <a:rPr lang="en-US" sz="1400" dirty="0" smtClean="0"/>
              <a:t>“</a:t>
            </a:r>
            <a:r>
              <a:rPr lang="en-US" sz="1400" b="1" dirty="0" err="1" smtClean="0">
                <a:solidFill>
                  <a:srgbClr val="3BA0C1"/>
                </a:solidFill>
              </a:rPr>
              <a:t>histsci</a:t>
            </a:r>
            <a:r>
              <a:rPr lang="en-US" sz="1400" dirty="0" smtClean="0"/>
              <a:t>”. This is a </a:t>
            </a:r>
            <a:r>
              <a:rPr lang="en-US" sz="1400" dirty="0" err="1" smtClean="0"/>
              <a:t>hashtag</a:t>
            </a:r>
            <a:r>
              <a:rPr lang="en-US" sz="1400" dirty="0" smtClean="0"/>
              <a:t> reaching a community of people interested in the history of science. All of our content relates to this topic, and thus we often employ this </a:t>
            </a:r>
            <a:r>
              <a:rPr lang="en-US" sz="1400" dirty="0" err="1" smtClean="0"/>
              <a:t>hashtag</a:t>
            </a:r>
            <a:r>
              <a:rPr lang="en-US" sz="1400" dirty="0" smtClean="0"/>
              <a:t>. Thus, at first glance it might appear that we self-fulfilled the popularity of this word. However, further analysis revealed that these tweets are heavily </a:t>
            </a:r>
            <a:r>
              <a:rPr lang="en-US" sz="1400" dirty="0" err="1" smtClean="0"/>
              <a:t>retweeted</a:t>
            </a:r>
            <a:r>
              <a:rPr lang="en-US" sz="1400" dirty="0" smtClean="0"/>
              <a:t>. Thus, it appears that the use of this </a:t>
            </a:r>
            <a:r>
              <a:rPr lang="en-US" sz="1400" dirty="0" err="1" smtClean="0"/>
              <a:t>hashtag</a:t>
            </a:r>
            <a:r>
              <a:rPr lang="en-US" sz="1400" dirty="0" smtClean="0"/>
              <a:t> truly does reach a wider audience, resulting in greater reach and popularity. Thus, the </a:t>
            </a:r>
            <a:r>
              <a:rPr lang="en-US" sz="1400" dirty="0" err="1" smtClean="0"/>
              <a:t>hashtag</a:t>
            </a:r>
            <a:r>
              <a:rPr lang="en-US" sz="1400" dirty="0" smtClean="0"/>
              <a:t> should be continually employed. </a:t>
            </a:r>
          </a:p>
          <a:p>
            <a:pPr marL="742950" lvl="1" indent="-285750">
              <a:buFont typeface="Arial"/>
              <a:buChar char="•"/>
            </a:pPr>
            <a:endParaRPr lang="en-US" sz="1400" dirty="0" smtClean="0"/>
          </a:p>
        </p:txBody>
      </p:sp>
    </p:spTree>
    <p:extLst>
      <p:ext uri="{BB962C8B-B14F-4D97-AF65-F5344CB8AC3E}">
        <p14:creationId xmlns:p14="http://schemas.microsoft.com/office/powerpoint/2010/main" val="242767746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General Text Analysis</a:t>
            </a:r>
            <a:endParaRPr lang="en-US" dirty="0"/>
          </a:p>
        </p:txBody>
      </p:sp>
      <p:sp>
        <p:nvSpPr>
          <p:cNvPr id="3" name="TextBox 2"/>
          <p:cNvSpPr txBox="1"/>
          <p:nvPr/>
        </p:nvSpPr>
        <p:spPr>
          <a:xfrm>
            <a:off x="643467" y="1600859"/>
            <a:ext cx="7874000" cy="1877437"/>
          </a:xfrm>
          <a:prstGeom prst="rect">
            <a:avLst/>
          </a:prstGeom>
          <a:noFill/>
        </p:spPr>
        <p:txBody>
          <a:bodyPr wrap="square" rtlCol="0">
            <a:spAutoFit/>
          </a:bodyPr>
          <a:lstStyle/>
          <a:p>
            <a:pPr marL="285750" indent="-285750">
              <a:buFont typeface="Arial"/>
              <a:buChar char="•"/>
            </a:pPr>
            <a:r>
              <a:rPr lang="en-US" b="1" dirty="0" smtClean="0"/>
              <a:t>Takeaways from Top Words:</a:t>
            </a:r>
          </a:p>
          <a:p>
            <a:pPr marL="742950" lvl="1" indent="-285750">
              <a:buFont typeface="Arial"/>
              <a:buChar char="•"/>
            </a:pPr>
            <a:r>
              <a:rPr lang="en-US" sz="1400" b="1" dirty="0" smtClean="0">
                <a:solidFill>
                  <a:srgbClr val="3BA0C1"/>
                </a:solidFill>
              </a:rPr>
              <a:t>Agriculture. </a:t>
            </a:r>
            <a:r>
              <a:rPr lang="en-US" sz="1400" dirty="0" smtClean="0"/>
              <a:t>Two of the top words inadvertently relate to agriculture: Apple and grown. Investigation of the tweets reveal that they relate to discussions of what was being grown historically, and the variety of historic crops. This suggests that there may be a surprisingly large amount of followers interested in farming, gardening, and agriculture in our network, warranting an increase in these types of tweets.</a:t>
            </a:r>
          </a:p>
          <a:p>
            <a:pPr marL="742950" lvl="1" indent="-285750">
              <a:buFont typeface="Arial"/>
              <a:buChar char="•"/>
            </a:pPr>
            <a:endParaRPr lang="en-US" sz="1400" dirty="0" smtClean="0"/>
          </a:p>
        </p:txBody>
      </p:sp>
    </p:spTree>
    <p:extLst>
      <p:ext uri="{BB962C8B-B14F-4D97-AF65-F5344CB8AC3E}">
        <p14:creationId xmlns:p14="http://schemas.microsoft.com/office/powerpoint/2010/main" val="286881589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General Network Analysis</a:t>
            </a:r>
            <a:endParaRPr lang="en-US" dirty="0"/>
          </a:p>
        </p:txBody>
      </p:sp>
      <p:sp>
        <p:nvSpPr>
          <p:cNvPr id="3" name="TextBox 2"/>
          <p:cNvSpPr txBox="1"/>
          <p:nvPr/>
        </p:nvSpPr>
        <p:spPr>
          <a:xfrm>
            <a:off x="643467" y="1600859"/>
            <a:ext cx="7874000" cy="4031873"/>
          </a:xfrm>
          <a:prstGeom prst="rect">
            <a:avLst/>
          </a:prstGeom>
          <a:noFill/>
        </p:spPr>
        <p:txBody>
          <a:bodyPr wrap="square" rtlCol="0">
            <a:spAutoFit/>
          </a:bodyPr>
          <a:lstStyle/>
          <a:p>
            <a:pPr marL="285750" indent="-285750">
              <a:buFont typeface="Arial"/>
              <a:buChar char="•"/>
            </a:pPr>
            <a:r>
              <a:rPr lang="en-US" b="1" dirty="0" err="1" smtClean="0"/>
              <a:t>BioDivLibrary</a:t>
            </a:r>
            <a:r>
              <a:rPr lang="en-US" b="1" dirty="0" smtClean="0"/>
              <a:t> network:</a:t>
            </a:r>
          </a:p>
          <a:p>
            <a:pPr marL="742950" lvl="1" indent="-285750">
              <a:buFont typeface="Arial"/>
              <a:buChar char="•"/>
            </a:pPr>
            <a:r>
              <a:rPr lang="en-US" sz="1400" dirty="0" smtClean="0">
                <a:solidFill>
                  <a:srgbClr val="000000"/>
                </a:solidFill>
              </a:rPr>
              <a:t>By investigating the </a:t>
            </a:r>
            <a:r>
              <a:rPr lang="en-US" sz="1400" b="1" dirty="0" err="1" smtClean="0">
                <a:solidFill>
                  <a:srgbClr val="3BA0C1"/>
                </a:solidFill>
              </a:rPr>
              <a:t>BioDivLibrary</a:t>
            </a:r>
            <a:r>
              <a:rPr lang="en-US" sz="1400" b="1" dirty="0" smtClean="0">
                <a:solidFill>
                  <a:srgbClr val="3BA0C1"/>
                </a:solidFill>
              </a:rPr>
              <a:t> node </a:t>
            </a:r>
            <a:r>
              <a:rPr lang="en-US" sz="1400" dirty="0" smtClean="0">
                <a:solidFill>
                  <a:srgbClr val="000000"/>
                </a:solidFill>
              </a:rPr>
              <a:t>within the network, we have an </a:t>
            </a:r>
            <a:r>
              <a:rPr lang="en-US" sz="1400" dirty="0" err="1" smtClean="0">
                <a:solidFill>
                  <a:srgbClr val="000000"/>
                </a:solidFill>
              </a:rPr>
              <a:t>indegree</a:t>
            </a:r>
            <a:r>
              <a:rPr lang="en-US" sz="1400" dirty="0" smtClean="0">
                <a:solidFill>
                  <a:srgbClr val="000000"/>
                </a:solidFill>
              </a:rPr>
              <a:t> centrality of 2,283 and an </a:t>
            </a:r>
            <a:r>
              <a:rPr lang="en-US" sz="1400" dirty="0" err="1" smtClean="0">
                <a:solidFill>
                  <a:srgbClr val="000000"/>
                </a:solidFill>
              </a:rPr>
              <a:t>outdegree</a:t>
            </a:r>
            <a:r>
              <a:rPr lang="en-US" sz="1400" dirty="0" smtClean="0">
                <a:solidFill>
                  <a:srgbClr val="000000"/>
                </a:solidFill>
              </a:rPr>
              <a:t> of 405. That means that 2,283 accounts mentioned us in their tweets, while we mentioned 405 </a:t>
            </a:r>
            <a:r>
              <a:rPr lang="en-US" sz="1400" dirty="0" smtClean="0">
                <a:solidFill>
                  <a:srgbClr val="000000"/>
                </a:solidFill>
              </a:rPr>
              <a:t>account</a:t>
            </a:r>
            <a:r>
              <a:rPr lang="en-US" sz="1400" dirty="0" smtClean="0">
                <a:solidFill>
                  <a:srgbClr val="000000"/>
                </a:solidFill>
              </a:rPr>
              <a:t>s</a:t>
            </a:r>
            <a:r>
              <a:rPr lang="en-US" sz="1400" dirty="0" smtClean="0">
                <a:solidFill>
                  <a:srgbClr val="000000"/>
                </a:solidFill>
              </a:rPr>
              <a:t>. This implies that we have a general broadcasting model in our network, which is not surprising, given that most news outlet feeds demonstrate this model. However, we also want to see our </a:t>
            </a:r>
            <a:r>
              <a:rPr lang="en-US" sz="1400" dirty="0" err="1" smtClean="0">
                <a:solidFill>
                  <a:srgbClr val="000000"/>
                </a:solidFill>
              </a:rPr>
              <a:t>outdegree</a:t>
            </a:r>
            <a:r>
              <a:rPr lang="en-US" sz="1400" dirty="0" smtClean="0">
                <a:solidFill>
                  <a:srgbClr val="000000"/>
                </a:solidFill>
              </a:rPr>
              <a:t> centrality increase proportionately over time, as this indicates that we are having more conversations, and building greater relationships, within our network. This is a method suggested by the Social Media Lab to grow our network. </a:t>
            </a:r>
          </a:p>
          <a:p>
            <a:pPr marL="742950" lvl="1" indent="-285750">
              <a:buFont typeface="Arial"/>
              <a:buChar char="•"/>
            </a:pPr>
            <a:r>
              <a:rPr lang="en-US" sz="1400" dirty="0" smtClean="0">
                <a:solidFill>
                  <a:srgbClr val="000000"/>
                </a:solidFill>
              </a:rPr>
              <a:t>Removing the </a:t>
            </a:r>
            <a:r>
              <a:rPr lang="en-US" sz="1400" dirty="0" err="1" smtClean="0">
                <a:solidFill>
                  <a:srgbClr val="000000"/>
                </a:solidFill>
              </a:rPr>
              <a:t>BioDivLibrary</a:t>
            </a:r>
            <a:r>
              <a:rPr lang="en-US" sz="1400" dirty="0" smtClean="0">
                <a:solidFill>
                  <a:srgbClr val="000000"/>
                </a:solidFill>
              </a:rPr>
              <a:t> node allows us to investigate some of the other influencers in the network. One is Smithsonian. Analysis of the tweets involved in the </a:t>
            </a:r>
            <a:r>
              <a:rPr lang="en-US" sz="1400" b="1" dirty="0" smtClean="0">
                <a:solidFill>
                  <a:srgbClr val="3BA0C1"/>
                </a:solidFill>
              </a:rPr>
              <a:t>Smithsonian node </a:t>
            </a:r>
            <a:r>
              <a:rPr lang="en-US" sz="1400" dirty="0" smtClean="0">
                <a:solidFill>
                  <a:srgbClr val="000000"/>
                </a:solidFill>
              </a:rPr>
              <a:t>reveal that many of them are from the Monsters Are Real campaign. Smithsonian was one of the biggest contributors to the success of our campaign. Their tweets to our campaign, and </a:t>
            </a:r>
            <a:r>
              <a:rPr lang="en-US" sz="1400" dirty="0" err="1" smtClean="0">
                <a:solidFill>
                  <a:srgbClr val="000000"/>
                </a:solidFill>
              </a:rPr>
              <a:t>retweets</a:t>
            </a:r>
            <a:r>
              <a:rPr lang="en-US" sz="1400" dirty="0" smtClean="0">
                <a:solidFill>
                  <a:srgbClr val="000000"/>
                </a:solidFill>
              </a:rPr>
              <a:t> of our tweets, produced the most impressions of any account for the campaign. This analysis just further exemplifies how important it is to collaborate with Smithsonian on social media. </a:t>
            </a:r>
          </a:p>
          <a:p>
            <a:pPr marL="742950" lvl="1" indent="-285750">
              <a:buFont typeface="Arial"/>
              <a:buChar char="•"/>
            </a:pPr>
            <a:endParaRPr lang="en-US" sz="1400" dirty="0" smtClean="0"/>
          </a:p>
        </p:txBody>
      </p:sp>
    </p:spTree>
    <p:extLst>
      <p:ext uri="{BB962C8B-B14F-4D97-AF65-F5344CB8AC3E}">
        <p14:creationId xmlns:p14="http://schemas.microsoft.com/office/powerpoint/2010/main" val="405460036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General Network Analysis</a:t>
            </a:r>
            <a:endParaRPr lang="en-US" dirty="0"/>
          </a:p>
        </p:txBody>
      </p:sp>
      <p:sp>
        <p:nvSpPr>
          <p:cNvPr id="3" name="TextBox 2"/>
          <p:cNvSpPr txBox="1"/>
          <p:nvPr/>
        </p:nvSpPr>
        <p:spPr>
          <a:xfrm>
            <a:off x="643466" y="1600859"/>
            <a:ext cx="5071279" cy="4431981"/>
          </a:xfrm>
          <a:prstGeom prst="rect">
            <a:avLst/>
          </a:prstGeom>
          <a:noFill/>
        </p:spPr>
        <p:txBody>
          <a:bodyPr wrap="square" rtlCol="0">
            <a:spAutoFit/>
          </a:bodyPr>
          <a:lstStyle/>
          <a:p>
            <a:pPr marL="285750" indent="-285750">
              <a:buFont typeface="Arial"/>
              <a:buChar char="•"/>
            </a:pPr>
            <a:r>
              <a:rPr lang="en-US" sz="1600" b="1" dirty="0" err="1" smtClean="0"/>
              <a:t>BioDivLibrary</a:t>
            </a:r>
            <a:r>
              <a:rPr lang="en-US" sz="1600" b="1" dirty="0" smtClean="0"/>
              <a:t> network</a:t>
            </a:r>
          </a:p>
          <a:p>
            <a:pPr marL="742950" lvl="1" indent="-285750">
              <a:buFont typeface="Arial"/>
              <a:buChar char="•"/>
            </a:pPr>
            <a:r>
              <a:rPr lang="en-US" sz="1400" b="1" dirty="0" smtClean="0">
                <a:solidFill>
                  <a:srgbClr val="3BA0C1"/>
                </a:solidFill>
              </a:rPr>
              <a:t>Smithsonian Libraries</a:t>
            </a:r>
            <a:r>
              <a:rPr lang="en-US" sz="1400" dirty="0" smtClean="0"/>
              <a:t>. </a:t>
            </a:r>
            <a:r>
              <a:rPr lang="en-US" sz="1200" dirty="0" smtClean="0"/>
              <a:t>Another cluster within our network radiates out from the @</a:t>
            </a:r>
            <a:r>
              <a:rPr lang="en-US" sz="1200" dirty="0" err="1" smtClean="0"/>
              <a:t>SILibraries</a:t>
            </a:r>
            <a:r>
              <a:rPr lang="en-US" sz="1200" dirty="0" smtClean="0"/>
              <a:t> node. Investigation of the tweets involved indicate that they relate to a blog post BHL did about a book scanned by SIL, as well as links to our National Fossil Day and Cephalopod Awareness Days Flickr sets. Some of the tweets from SIL are </a:t>
            </a:r>
            <a:r>
              <a:rPr lang="en-US" sz="1200" dirty="0" err="1" smtClean="0"/>
              <a:t>retweets</a:t>
            </a:r>
            <a:r>
              <a:rPr lang="en-US" sz="1200" dirty="0" smtClean="0"/>
              <a:t> of our tweets, but many are original tweets from SIL. In total, tweets mentioning @</a:t>
            </a:r>
            <a:r>
              <a:rPr lang="en-US" sz="1200" dirty="0" err="1" smtClean="0"/>
              <a:t>SILibraries</a:t>
            </a:r>
            <a:r>
              <a:rPr lang="en-US" sz="1200" dirty="0" smtClean="0"/>
              <a:t> related to BHL were mentioned by 281 accounts. We have already established through keyword analysis that partner collaboration is important for increasing reach. However, we regularly partner with many of our members on outreach, without the degree of reach achieved through @</a:t>
            </a:r>
            <a:r>
              <a:rPr lang="en-US" sz="1200" dirty="0" err="1" smtClean="0"/>
              <a:t>SILibraries</a:t>
            </a:r>
            <a:r>
              <a:rPr lang="en-US" sz="1200" dirty="0" smtClean="0"/>
              <a:t> collaboration. One factor is that @</a:t>
            </a:r>
            <a:r>
              <a:rPr lang="en-US" sz="1200" dirty="0" err="1" smtClean="0"/>
              <a:t>SILibraries</a:t>
            </a:r>
            <a:r>
              <a:rPr lang="en-US" sz="1200" dirty="0" smtClean="0"/>
              <a:t> sends out more tweets than our other members, which might account more some of the increase. Also, it may be that SIL audiences are more interested in our content than other members’ audiences. Whatever the reason, continued collaboration with SIL is important, and increased tweets from other partners about BHL may also result in an increase akin to that seen within the SIL node.</a:t>
            </a:r>
            <a:endParaRPr lang="en-US" sz="1200" dirty="0" smtClean="0">
              <a:solidFill>
                <a:srgbClr val="000000"/>
              </a:solidFill>
            </a:endParaRPr>
          </a:p>
        </p:txBody>
      </p:sp>
      <p:sp>
        <p:nvSpPr>
          <p:cNvPr id="5" name="TextBox 4"/>
          <p:cNvSpPr txBox="1"/>
          <p:nvPr/>
        </p:nvSpPr>
        <p:spPr>
          <a:xfrm>
            <a:off x="5662427" y="6067869"/>
            <a:ext cx="3623734" cy="246221"/>
          </a:xfrm>
          <a:prstGeom prst="rect">
            <a:avLst/>
          </a:prstGeom>
          <a:noFill/>
        </p:spPr>
        <p:txBody>
          <a:bodyPr wrap="square" rtlCol="0">
            <a:spAutoFit/>
          </a:bodyPr>
          <a:lstStyle/>
          <a:p>
            <a:r>
              <a:rPr lang="en-US" sz="1000" dirty="0" smtClean="0"/>
              <a:t>SIL Cluster: Oct. 1-Nov. 30, 2014</a:t>
            </a:r>
            <a:endParaRPr lang="en-US" sz="1000" dirty="0"/>
          </a:p>
        </p:txBody>
      </p:sp>
      <p:pic>
        <p:nvPicPr>
          <p:cNvPr id="7" name="Picture 6" descr="Screen Shot 2014-12-05 at 2.10.4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4745" y="1857695"/>
            <a:ext cx="2776834" cy="4175145"/>
          </a:xfrm>
          <a:prstGeom prst="rect">
            <a:avLst/>
          </a:prstGeom>
        </p:spPr>
      </p:pic>
    </p:spTree>
    <p:extLst>
      <p:ext uri="{BB962C8B-B14F-4D97-AF65-F5344CB8AC3E}">
        <p14:creationId xmlns:p14="http://schemas.microsoft.com/office/powerpoint/2010/main" val="338820567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General Network Analysis</a:t>
            </a:r>
            <a:endParaRPr lang="en-US" dirty="0"/>
          </a:p>
        </p:txBody>
      </p:sp>
      <p:sp>
        <p:nvSpPr>
          <p:cNvPr id="3" name="TextBox 2"/>
          <p:cNvSpPr txBox="1"/>
          <p:nvPr/>
        </p:nvSpPr>
        <p:spPr>
          <a:xfrm>
            <a:off x="643466" y="1600859"/>
            <a:ext cx="5071279" cy="4001095"/>
          </a:xfrm>
          <a:prstGeom prst="rect">
            <a:avLst/>
          </a:prstGeom>
          <a:noFill/>
        </p:spPr>
        <p:txBody>
          <a:bodyPr wrap="square" rtlCol="0">
            <a:spAutoFit/>
          </a:bodyPr>
          <a:lstStyle/>
          <a:p>
            <a:pPr marL="285750" indent="-285750">
              <a:buFont typeface="Arial"/>
              <a:buChar char="•"/>
            </a:pPr>
            <a:r>
              <a:rPr lang="en-US" sz="1600" b="1" dirty="0" err="1" smtClean="0"/>
              <a:t>BioDivLibrary</a:t>
            </a:r>
            <a:r>
              <a:rPr lang="en-US" sz="1600" b="1" dirty="0" smtClean="0"/>
              <a:t> network</a:t>
            </a:r>
          </a:p>
          <a:p>
            <a:pPr marL="742950" lvl="1" indent="-285750">
              <a:buFont typeface="Arial"/>
              <a:buChar char="•"/>
            </a:pPr>
            <a:r>
              <a:rPr lang="en-US" sz="1400" b="1" dirty="0" smtClean="0">
                <a:solidFill>
                  <a:srgbClr val="3BA0C1"/>
                </a:solidFill>
              </a:rPr>
              <a:t>Flickr</a:t>
            </a:r>
            <a:r>
              <a:rPr lang="en-US" sz="1400" dirty="0" smtClean="0"/>
              <a:t>. Another cluster within our network radiates out from the @Flickr node. We have already established that images are one of the most popular aspects of our social media outreach. What is interesting in this case is that Flickr itself never once mentioned BHL in a tweet of their own. All of these tweets, which were abundant enough and had a large enough community of participants to generate its own cluster, were from BHL or other members mentioning Flickr in the tweets. We mention Flickr in our tweets both because we know that images are popular and in hopes of Flickr itself </a:t>
            </a:r>
            <a:r>
              <a:rPr lang="en-US" sz="1400" dirty="0" err="1" smtClean="0"/>
              <a:t>retweeting</a:t>
            </a:r>
            <a:r>
              <a:rPr lang="en-US" sz="1400" dirty="0" smtClean="0"/>
              <a:t> us. While Flickr has not </a:t>
            </a:r>
            <a:r>
              <a:rPr lang="en-US" sz="1400" dirty="0" err="1" smtClean="0"/>
              <a:t>retweeted</a:t>
            </a:r>
            <a:r>
              <a:rPr lang="en-US" sz="1400" dirty="0" smtClean="0"/>
              <a:t> us yet, this cluster is an indication that we should continue mentioning Flickr in our tweets, and that images truly are king in BHL.</a:t>
            </a:r>
            <a:endParaRPr lang="en-US" sz="1400" dirty="0" smtClean="0">
              <a:solidFill>
                <a:srgbClr val="000000"/>
              </a:solidFill>
            </a:endParaRPr>
          </a:p>
        </p:txBody>
      </p:sp>
      <p:sp>
        <p:nvSpPr>
          <p:cNvPr id="5" name="TextBox 4"/>
          <p:cNvSpPr txBox="1"/>
          <p:nvPr/>
        </p:nvSpPr>
        <p:spPr>
          <a:xfrm>
            <a:off x="5662427" y="4863141"/>
            <a:ext cx="3623734" cy="246221"/>
          </a:xfrm>
          <a:prstGeom prst="rect">
            <a:avLst/>
          </a:prstGeom>
          <a:noFill/>
        </p:spPr>
        <p:txBody>
          <a:bodyPr wrap="square" rtlCol="0">
            <a:spAutoFit/>
          </a:bodyPr>
          <a:lstStyle/>
          <a:p>
            <a:r>
              <a:rPr lang="en-US" sz="1000" dirty="0" smtClean="0"/>
              <a:t>Flickr Cluster: Oct. 1-Nov. 30, 2014</a:t>
            </a:r>
            <a:endParaRPr lang="en-US" sz="1000" dirty="0"/>
          </a:p>
        </p:txBody>
      </p:sp>
      <p:pic>
        <p:nvPicPr>
          <p:cNvPr id="4" name="Picture 3" descr="Screen Shot 2014-12-05 at 2.14.1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4744" y="2189207"/>
            <a:ext cx="2851169" cy="2673934"/>
          </a:xfrm>
          <a:prstGeom prst="rect">
            <a:avLst/>
          </a:prstGeom>
        </p:spPr>
      </p:pic>
    </p:spTree>
    <p:extLst>
      <p:ext uri="{BB962C8B-B14F-4D97-AF65-F5344CB8AC3E}">
        <p14:creationId xmlns:p14="http://schemas.microsoft.com/office/powerpoint/2010/main" val="23491992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General Network Analysis</a:t>
            </a:r>
            <a:endParaRPr lang="en-US" dirty="0"/>
          </a:p>
        </p:txBody>
      </p:sp>
      <p:sp>
        <p:nvSpPr>
          <p:cNvPr id="3" name="TextBox 2"/>
          <p:cNvSpPr txBox="1"/>
          <p:nvPr/>
        </p:nvSpPr>
        <p:spPr>
          <a:xfrm>
            <a:off x="643466" y="1600859"/>
            <a:ext cx="5071279" cy="4431982"/>
          </a:xfrm>
          <a:prstGeom prst="rect">
            <a:avLst/>
          </a:prstGeom>
          <a:noFill/>
        </p:spPr>
        <p:txBody>
          <a:bodyPr wrap="square" rtlCol="0">
            <a:spAutoFit/>
          </a:bodyPr>
          <a:lstStyle/>
          <a:p>
            <a:pPr marL="285750" indent="-285750">
              <a:buFont typeface="Arial"/>
              <a:buChar char="•"/>
            </a:pPr>
            <a:r>
              <a:rPr lang="en-US" sz="1600" b="1" dirty="0" err="1" smtClean="0"/>
              <a:t>BioDivLibrary</a:t>
            </a:r>
            <a:r>
              <a:rPr lang="en-US" sz="1600" b="1" dirty="0" smtClean="0"/>
              <a:t> network: Identifying New Players</a:t>
            </a:r>
          </a:p>
          <a:p>
            <a:pPr marL="742950" lvl="1" indent="-285750">
              <a:buFont typeface="Arial"/>
              <a:buChar char="•"/>
            </a:pPr>
            <a:r>
              <a:rPr lang="en-US" sz="1400" b="1" dirty="0" smtClean="0">
                <a:solidFill>
                  <a:srgbClr val="3BA0C1"/>
                </a:solidFill>
              </a:rPr>
              <a:t>Marine Biodiversity</a:t>
            </a:r>
            <a:r>
              <a:rPr lang="en-US" sz="1400" dirty="0" smtClean="0"/>
              <a:t>. One of the other clusters in our network involves five central </a:t>
            </a:r>
            <a:r>
              <a:rPr lang="en-US" sz="1400" dirty="0" smtClean="0"/>
              <a:t>account</a:t>
            </a:r>
            <a:r>
              <a:rPr lang="en-US" sz="1400" dirty="0" smtClean="0"/>
              <a:t>s</a:t>
            </a:r>
            <a:r>
              <a:rPr lang="en-US" sz="1400" dirty="0" smtClean="0"/>
              <a:t>: @</a:t>
            </a:r>
            <a:r>
              <a:rPr lang="en-US" sz="1400" dirty="0" err="1" smtClean="0"/>
              <a:t>OceanPortal</a:t>
            </a:r>
            <a:r>
              <a:rPr lang="en-US" sz="1400" dirty="0" smtClean="0"/>
              <a:t>, @</a:t>
            </a:r>
            <a:r>
              <a:rPr lang="en-US" sz="1400" dirty="0" err="1" smtClean="0"/>
              <a:t>aquafiles</a:t>
            </a:r>
            <a:r>
              <a:rPr lang="en-US" sz="1400" dirty="0" smtClean="0"/>
              <a:t>, @</a:t>
            </a:r>
            <a:r>
              <a:rPr lang="en-US" sz="1400" dirty="0" err="1" smtClean="0"/>
              <a:t>monterayaq</a:t>
            </a:r>
            <a:r>
              <a:rPr lang="en-US" sz="1400" dirty="0" smtClean="0"/>
              <a:t>, @</a:t>
            </a:r>
            <a:r>
              <a:rPr lang="en-US" sz="1400" dirty="0" err="1" smtClean="0"/>
              <a:t>mbari_news</a:t>
            </a:r>
            <a:r>
              <a:rPr lang="en-US" sz="1400" dirty="0" smtClean="0"/>
              <a:t>, and @</a:t>
            </a:r>
            <a:r>
              <a:rPr lang="en-US" sz="1400" dirty="0" err="1" smtClean="0"/>
              <a:t>saveouroceans</a:t>
            </a:r>
            <a:r>
              <a:rPr lang="en-US" sz="1400" dirty="0" smtClean="0"/>
              <a:t>. All of these accounts are related to oceans and marine biodiversity. While we ourselves do sent out a fair amount of tweets related to these topics, suggesting that the popularity of this content might be a self-induced phenomena, these tweets are heavily </a:t>
            </a:r>
            <a:r>
              <a:rPr lang="en-US" sz="1400" dirty="0" err="1" smtClean="0"/>
              <a:t>retweeted</a:t>
            </a:r>
            <a:r>
              <a:rPr lang="en-US" sz="1400" dirty="0" smtClean="0"/>
              <a:t> by these accounts, and the fact that this resulted in an entire cluster centered around marine biodiversity topics indicates that there is a great interest in our community for this topic. Furthermore, these accounts that </a:t>
            </a:r>
            <a:r>
              <a:rPr lang="en-US" sz="1400" dirty="0" err="1" smtClean="0"/>
              <a:t>retweet</a:t>
            </a:r>
            <a:r>
              <a:rPr lang="en-US" sz="1400" dirty="0" smtClean="0"/>
              <a:t> us reach accounts outside our network, expanding our own audience. Thus, it is definitely worthwhile for us to continue producing marine-themed content. </a:t>
            </a:r>
            <a:endParaRPr lang="en-US" sz="1400" dirty="0" smtClean="0">
              <a:solidFill>
                <a:srgbClr val="000000"/>
              </a:solidFill>
            </a:endParaRPr>
          </a:p>
        </p:txBody>
      </p:sp>
      <p:sp>
        <p:nvSpPr>
          <p:cNvPr id="5" name="TextBox 4"/>
          <p:cNvSpPr txBox="1"/>
          <p:nvPr/>
        </p:nvSpPr>
        <p:spPr>
          <a:xfrm>
            <a:off x="5662427" y="6067869"/>
            <a:ext cx="3623734" cy="246221"/>
          </a:xfrm>
          <a:prstGeom prst="rect">
            <a:avLst/>
          </a:prstGeom>
          <a:noFill/>
        </p:spPr>
        <p:txBody>
          <a:bodyPr wrap="square" rtlCol="0">
            <a:spAutoFit/>
          </a:bodyPr>
          <a:lstStyle/>
          <a:p>
            <a:r>
              <a:rPr lang="en-US" sz="1000" dirty="0" smtClean="0"/>
              <a:t>Marine Biodiversity Cluster: Oct. 1-Nov. 30, 2014</a:t>
            </a:r>
            <a:endParaRPr lang="en-US" sz="1000" dirty="0"/>
          </a:p>
        </p:txBody>
      </p:sp>
      <p:pic>
        <p:nvPicPr>
          <p:cNvPr id="4" name="Picture 3" descr="Screen Shot 2014-12-05 at 2.00.5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4745" y="1745387"/>
            <a:ext cx="2920840" cy="4322482"/>
          </a:xfrm>
          <a:prstGeom prst="rect">
            <a:avLst/>
          </a:prstGeom>
        </p:spPr>
      </p:pic>
    </p:spTree>
    <p:extLst>
      <p:ext uri="{BB962C8B-B14F-4D97-AF65-F5344CB8AC3E}">
        <p14:creationId xmlns:p14="http://schemas.microsoft.com/office/powerpoint/2010/main" val="38947662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General Network Analysis</a:t>
            </a:r>
            <a:endParaRPr lang="en-US" dirty="0"/>
          </a:p>
        </p:txBody>
      </p:sp>
      <p:sp>
        <p:nvSpPr>
          <p:cNvPr id="3" name="TextBox 2"/>
          <p:cNvSpPr txBox="1"/>
          <p:nvPr/>
        </p:nvSpPr>
        <p:spPr>
          <a:xfrm>
            <a:off x="643466" y="1600859"/>
            <a:ext cx="5071279" cy="4431982"/>
          </a:xfrm>
          <a:prstGeom prst="rect">
            <a:avLst/>
          </a:prstGeom>
          <a:noFill/>
        </p:spPr>
        <p:txBody>
          <a:bodyPr wrap="square" rtlCol="0">
            <a:spAutoFit/>
          </a:bodyPr>
          <a:lstStyle/>
          <a:p>
            <a:pPr marL="285750" indent="-285750">
              <a:buFont typeface="Arial"/>
              <a:buChar char="•"/>
            </a:pPr>
            <a:r>
              <a:rPr lang="en-US" sz="1600" b="1" dirty="0" err="1" smtClean="0"/>
              <a:t>BioDivLibrary</a:t>
            </a:r>
            <a:r>
              <a:rPr lang="en-US" sz="1600" b="1" dirty="0" smtClean="0"/>
              <a:t> network: Identifying New Players</a:t>
            </a:r>
          </a:p>
          <a:p>
            <a:pPr marL="742950" lvl="1" indent="-285750">
              <a:buFont typeface="Arial"/>
              <a:buChar char="•"/>
            </a:pPr>
            <a:r>
              <a:rPr lang="en-US" sz="1600" dirty="0" smtClean="0"/>
              <a:t>The last cluster remaining is labeled “other.” These are random clusters, without heavy ties to each other, and that also often do not mention our handle; only our resources. Interacting with these nodes is a fantastic way grow our audience and reach new users.</a:t>
            </a:r>
          </a:p>
          <a:p>
            <a:pPr marL="742950" lvl="1" indent="-285750">
              <a:buFont typeface="Arial"/>
              <a:buChar char="•"/>
            </a:pPr>
            <a:r>
              <a:rPr lang="en-US" sz="1400" b="1" dirty="0" err="1" smtClean="0">
                <a:solidFill>
                  <a:srgbClr val="3BA0C1"/>
                </a:solidFill>
              </a:rPr>
              <a:t>BiodiversityNew</a:t>
            </a:r>
            <a:r>
              <a:rPr lang="en-US" sz="1400" dirty="0" smtClean="0"/>
              <a:t>. One network within the “others” cluster radiates around @</a:t>
            </a:r>
            <a:r>
              <a:rPr lang="en-US" sz="1400" dirty="0" err="1" smtClean="0"/>
              <a:t>BiodiversityNew</a:t>
            </a:r>
            <a:r>
              <a:rPr lang="en-US" sz="1400" dirty="0" smtClean="0"/>
              <a:t>. This is an account that has communicated with us regularly in the past, having interest in our material. They often tweet our resources, but never include our handle or </a:t>
            </a:r>
            <a:r>
              <a:rPr lang="en-US" sz="1400" dirty="0" err="1" smtClean="0"/>
              <a:t>hashtags</a:t>
            </a:r>
            <a:r>
              <a:rPr lang="en-US" sz="1400" dirty="0" smtClean="0"/>
              <a:t>. They represent a fairly large community within our network, indicating that they are worth reaching out to. Their activities demonstrate interest in Latino Natural History, marine biodiversity, botany, and illustrations.</a:t>
            </a:r>
            <a:endParaRPr lang="en-US" sz="1400" dirty="0" smtClean="0">
              <a:solidFill>
                <a:srgbClr val="000000"/>
              </a:solidFill>
            </a:endParaRPr>
          </a:p>
        </p:txBody>
      </p:sp>
      <p:sp>
        <p:nvSpPr>
          <p:cNvPr id="5" name="TextBox 4"/>
          <p:cNvSpPr txBox="1"/>
          <p:nvPr/>
        </p:nvSpPr>
        <p:spPr>
          <a:xfrm>
            <a:off x="5662427" y="6067869"/>
            <a:ext cx="3623734" cy="246221"/>
          </a:xfrm>
          <a:prstGeom prst="rect">
            <a:avLst/>
          </a:prstGeom>
          <a:noFill/>
        </p:spPr>
        <p:txBody>
          <a:bodyPr wrap="square" rtlCol="0">
            <a:spAutoFit/>
          </a:bodyPr>
          <a:lstStyle/>
          <a:p>
            <a:r>
              <a:rPr lang="en-US" sz="1000" dirty="0" smtClean="0"/>
              <a:t>@</a:t>
            </a:r>
            <a:r>
              <a:rPr lang="en-US" sz="1000" dirty="0" err="1" smtClean="0"/>
              <a:t>BiodiversityNew</a:t>
            </a:r>
            <a:r>
              <a:rPr lang="en-US" sz="1000" dirty="0" smtClean="0"/>
              <a:t> Node: Oct. 1-Nov. 30, 2014</a:t>
            </a:r>
            <a:endParaRPr lang="en-US" sz="1000" dirty="0"/>
          </a:p>
        </p:txBody>
      </p:sp>
      <p:pic>
        <p:nvPicPr>
          <p:cNvPr id="6" name="Picture 5" descr="Screen Shot 2014-12-05 at 1.12.1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9621" y="1986440"/>
            <a:ext cx="2975242" cy="4078961"/>
          </a:xfrm>
          <a:prstGeom prst="rect">
            <a:avLst/>
          </a:prstGeom>
        </p:spPr>
      </p:pic>
    </p:spTree>
    <p:extLst>
      <p:ext uri="{BB962C8B-B14F-4D97-AF65-F5344CB8AC3E}">
        <p14:creationId xmlns:p14="http://schemas.microsoft.com/office/powerpoint/2010/main" val="201843863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General Network Analysis</a:t>
            </a:r>
            <a:endParaRPr lang="en-US" dirty="0"/>
          </a:p>
        </p:txBody>
      </p:sp>
      <p:sp>
        <p:nvSpPr>
          <p:cNvPr id="3" name="TextBox 2"/>
          <p:cNvSpPr txBox="1"/>
          <p:nvPr/>
        </p:nvSpPr>
        <p:spPr>
          <a:xfrm>
            <a:off x="643466" y="1600859"/>
            <a:ext cx="5071279" cy="2277547"/>
          </a:xfrm>
          <a:prstGeom prst="rect">
            <a:avLst/>
          </a:prstGeom>
          <a:noFill/>
        </p:spPr>
        <p:txBody>
          <a:bodyPr wrap="square" rtlCol="0">
            <a:spAutoFit/>
          </a:bodyPr>
          <a:lstStyle/>
          <a:p>
            <a:pPr marL="285750" indent="-285750">
              <a:buFont typeface="Arial"/>
              <a:buChar char="•"/>
            </a:pPr>
            <a:r>
              <a:rPr lang="en-US" sz="1600" b="1" dirty="0" err="1" smtClean="0"/>
              <a:t>BioDivLibrary</a:t>
            </a:r>
            <a:r>
              <a:rPr lang="en-US" sz="1600" b="1" dirty="0" smtClean="0"/>
              <a:t> network: Identifying New Players</a:t>
            </a:r>
          </a:p>
          <a:p>
            <a:pPr marL="742950" lvl="1" indent="-285750">
              <a:buFont typeface="Arial"/>
              <a:buChar char="•"/>
            </a:pPr>
            <a:r>
              <a:rPr lang="en-US" sz="1400" b="1" dirty="0" err="1" smtClean="0">
                <a:solidFill>
                  <a:srgbClr val="3BA0C1"/>
                </a:solidFill>
              </a:rPr>
              <a:t>PenandFeather</a:t>
            </a:r>
            <a:r>
              <a:rPr lang="en-US" sz="1400" dirty="0" smtClean="0"/>
              <a:t>. Another network, that resulted in reaching 33 nodes, only two of which are otherwise active in our network, is @</a:t>
            </a:r>
            <a:r>
              <a:rPr lang="en-US" sz="1400" dirty="0" err="1" smtClean="0"/>
              <a:t>PenandFeather</a:t>
            </a:r>
            <a:r>
              <a:rPr lang="en-US" sz="1400" dirty="0" smtClean="0"/>
              <a:t>, who featured a BHL book in a blog post they wrote about, not surprisingly, birds. It might be worth tweeting other bird books to </a:t>
            </a:r>
            <a:r>
              <a:rPr lang="en-US" sz="1400" dirty="0" err="1" smtClean="0"/>
              <a:t>PenandFeather</a:t>
            </a:r>
            <a:r>
              <a:rPr lang="en-US" sz="1400" dirty="0" smtClean="0"/>
              <a:t> in the future, since they obviously like our content and can reach new audiences for us.</a:t>
            </a:r>
            <a:endParaRPr lang="en-US" sz="1400" dirty="0" smtClean="0">
              <a:solidFill>
                <a:srgbClr val="000000"/>
              </a:solidFill>
            </a:endParaRPr>
          </a:p>
        </p:txBody>
      </p:sp>
      <p:sp>
        <p:nvSpPr>
          <p:cNvPr id="5" name="TextBox 4"/>
          <p:cNvSpPr txBox="1"/>
          <p:nvPr/>
        </p:nvSpPr>
        <p:spPr>
          <a:xfrm>
            <a:off x="5662427" y="6067869"/>
            <a:ext cx="3623734" cy="246221"/>
          </a:xfrm>
          <a:prstGeom prst="rect">
            <a:avLst/>
          </a:prstGeom>
          <a:noFill/>
        </p:spPr>
        <p:txBody>
          <a:bodyPr wrap="square" rtlCol="0">
            <a:spAutoFit/>
          </a:bodyPr>
          <a:lstStyle/>
          <a:p>
            <a:r>
              <a:rPr lang="en-US" sz="1000" dirty="0" smtClean="0"/>
              <a:t>@</a:t>
            </a:r>
            <a:r>
              <a:rPr lang="en-US" sz="1000" dirty="0" err="1" smtClean="0"/>
              <a:t>PenandFeather</a:t>
            </a:r>
            <a:r>
              <a:rPr lang="en-US" sz="1000" dirty="0" smtClean="0"/>
              <a:t> Node: Oct. 1-Nov. 30, 2014</a:t>
            </a:r>
            <a:endParaRPr lang="en-US" sz="1000" dirty="0"/>
          </a:p>
        </p:txBody>
      </p:sp>
      <p:pic>
        <p:nvPicPr>
          <p:cNvPr id="4" name="Picture 3" descr="Screen Shot 2014-12-05 at 1.17.2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2427" y="1733287"/>
            <a:ext cx="2952541" cy="4334582"/>
          </a:xfrm>
          <a:prstGeom prst="rect">
            <a:avLst/>
          </a:prstGeom>
        </p:spPr>
      </p:pic>
    </p:spTree>
    <p:extLst>
      <p:ext uri="{BB962C8B-B14F-4D97-AF65-F5344CB8AC3E}">
        <p14:creationId xmlns:p14="http://schemas.microsoft.com/office/powerpoint/2010/main" val="229904831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General Network Analysis</a:t>
            </a:r>
            <a:endParaRPr lang="en-US" dirty="0"/>
          </a:p>
        </p:txBody>
      </p:sp>
      <p:sp>
        <p:nvSpPr>
          <p:cNvPr id="3" name="TextBox 2"/>
          <p:cNvSpPr txBox="1"/>
          <p:nvPr/>
        </p:nvSpPr>
        <p:spPr>
          <a:xfrm>
            <a:off x="643466" y="1600859"/>
            <a:ext cx="5071279" cy="4216539"/>
          </a:xfrm>
          <a:prstGeom prst="rect">
            <a:avLst/>
          </a:prstGeom>
          <a:noFill/>
        </p:spPr>
        <p:txBody>
          <a:bodyPr wrap="square" rtlCol="0">
            <a:spAutoFit/>
          </a:bodyPr>
          <a:lstStyle/>
          <a:p>
            <a:pPr marL="285750" indent="-285750">
              <a:buFont typeface="Arial"/>
              <a:buChar char="•"/>
            </a:pPr>
            <a:r>
              <a:rPr lang="en-US" sz="1600" b="1" dirty="0" err="1" smtClean="0"/>
              <a:t>BioDivLibrary</a:t>
            </a:r>
            <a:r>
              <a:rPr lang="en-US" sz="1600" b="1" dirty="0" smtClean="0"/>
              <a:t> network: Identifying New Players</a:t>
            </a:r>
          </a:p>
          <a:p>
            <a:pPr marL="742950" lvl="1" indent="-285750">
              <a:buFont typeface="Arial"/>
              <a:buChar char="•"/>
            </a:pPr>
            <a:r>
              <a:rPr lang="en-US" sz="1400" b="1" dirty="0" smtClean="0">
                <a:solidFill>
                  <a:srgbClr val="3BA0C1"/>
                </a:solidFill>
              </a:rPr>
              <a:t>Limited informatics and </a:t>
            </a:r>
            <a:r>
              <a:rPr lang="en-US" sz="1400" b="1" dirty="0" smtClean="0">
                <a:solidFill>
                  <a:srgbClr val="3BA0C1"/>
                </a:solidFill>
              </a:rPr>
              <a:t>library </a:t>
            </a:r>
            <a:r>
              <a:rPr lang="en-US" sz="1400" b="1" dirty="0" smtClean="0">
                <a:solidFill>
                  <a:srgbClr val="3BA0C1"/>
                </a:solidFill>
              </a:rPr>
              <a:t>discussions. </a:t>
            </a:r>
            <a:r>
              <a:rPr lang="en-US" sz="1400" dirty="0" smtClean="0">
                <a:solidFill>
                  <a:srgbClr val="000000"/>
                </a:solidFill>
              </a:rPr>
              <a:t>Interestingly, nearly all of the conversations in our network centered around biodiversity, with virtually no library-specific or bioinformatics/technology discussions. While it’s true that we don’t tweet often ourselves about these topics, focusing more on biodiversity and the history of our books, outside players don’t seem to be talking about us in these fields either. Those conversations that are happening are instigated by our own members. So, the question. Should we branch out and try to reach these networks/topics, or stick to our core audience and topic strengths? How will staff limitations affect this decision?</a:t>
            </a:r>
            <a:endParaRPr lang="en-US" sz="1400" b="1" dirty="0" smtClean="0">
              <a:solidFill>
                <a:srgbClr val="3BA0C1"/>
              </a:solidFill>
            </a:endParaRPr>
          </a:p>
          <a:p>
            <a:pPr marL="742950" lvl="1" indent="-285750">
              <a:buFont typeface="Arial"/>
              <a:buChar char="•"/>
            </a:pPr>
            <a:r>
              <a:rPr lang="en-US" sz="1400" b="1" dirty="0" smtClean="0">
                <a:solidFill>
                  <a:srgbClr val="3BA0C1"/>
                </a:solidFill>
              </a:rPr>
              <a:t>Small Isolated Nodes</a:t>
            </a:r>
            <a:r>
              <a:rPr lang="en-US" sz="1400" dirty="0" smtClean="0"/>
              <a:t>. Topics popular among isolated other nodes: Charles Darwin’s Library, agriculture, marine biodiversity, and education. </a:t>
            </a:r>
            <a:endParaRPr lang="en-US" sz="1400" dirty="0" smtClean="0">
              <a:solidFill>
                <a:srgbClr val="000000"/>
              </a:solidFill>
            </a:endParaRPr>
          </a:p>
        </p:txBody>
      </p:sp>
      <p:sp>
        <p:nvSpPr>
          <p:cNvPr id="5" name="TextBox 4"/>
          <p:cNvSpPr txBox="1"/>
          <p:nvPr/>
        </p:nvSpPr>
        <p:spPr>
          <a:xfrm>
            <a:off x="5922923" y="6067869"/>
            <a:ext cx="3623734" cy="400110"/>
          </a:xfrm>
          <a:prstGeom prst="rect">
            <a:avLst/>
          </a:prstGeom>
          <a:noFill/>
        </p:spPr>
        <p:txBody>
          <a:bodyPr wrap="square" rtlCol="0">
            <a:spAutoFit/>
          </a:bodyPr>
          <a:lstStyle/>
          <a:p>
            <a:r>
              <a:rPr lang="en-US" sz="1000" dirty="0" smtClean="0"/>
              <a:t>Limited technical and library-specific </a:t>
            </a:r>
          </a:p>
          <a:p>
            <a:r>
              <a:rPr lang="en-US" sz="1000" dirty="0" smtClean="0"/>
              <a:t>discussion in networks: Oct. 1-Nov. 30, 2014</a:t>
            </a:r>
            <a:endParaRPr lang="en-US" sz="1000" dirty="0"/>
          </a:p>
        </p:txBody>
      </p:sp>
      <p:pic>
        <p:nvPicPr>
          <p:cNvPr id="6" name="Picture 5" descr="Screen Shot 2014-12-05 at 1.30.4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1009" y="1600859"/>
            <a:ext cx="2007225" cy="2303530"/>
          </a:xfrm>
          <a:prstGeom prst="rect">
            <a:avLst/>
          </a:prstGeom>
        </p:spPr>
      </p:pic>
      <p:pic>
        <p:nvPicPr>
          <p:cNvPr id="7" name="Picture 6" descr="Screen Shot 2014-12-05 at 1.33.0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1009" y="4045284"/>
            <a:ext cx="2007431" cy="1904044"/>
          </a:xfrm>
          <a:prstGeom prst="rect">
            <a:avLst/>
          </a:prstGeom>
        </p:spPr>
      </p:pic>
    </p:spTree>
    <p:extLst>
      <p:ext uri="{BB962C8B-B14F-4D97-AF65-F5344CB8AC3E}">
        <p14:creationId xmlns:p14="http://schemas.microsoft.com/office/powerpoint/2010/main" val="143601216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Trend Analysis</a:t>
            </a:r>
            <a:endParaRPr lang="en-US" dirty="0"/>
          </a:p>
        </p:txBody>
      </p:sp>
      <p:sp>
        <p:nvSpPr>
          <p:cNvPr id="3" name="TextBox 2"/>
          <p:cNvSpPr txBox="1"/>
          <p:nvPr/>
        </p:nvSpPr>
        <p:spPr>
          <a:xfrm>
            <a:off x="643466" y="1600859"/>
            <a:ext cx="7839105" cy="1415772"/>
          </a:xfrm>
          <a:prstGeom prst="rect">
            <a:avLst/>
          </a:prstGeom>
          <a:noFill/>
        </p:spPr>
        <p:txBody>
          <a:bodyPr wrap="square" rtlCol="0">
            <a:spAutoFit/>
          </a:bodyPr>
          <a:lstStyle/>
          <a:p>
            <a:pPr marL="285750" indent="-285750">
              <a:buFont typeface="Arial"/>
              <a:buChar char="•"/>
            </a:pPr>
            <a:r>
              <a:rPr lang="en-US" sz="1600" b="1" dirty="0" smtClean="0"/>
              <a:t>October </a:t>
            </a:r>
            <a:r>
              <a:rPr lang="en-US" sz="1600" b="1" dirty="0" err="1" smtClean="0"/>
              <a:t>vs</a:t>
            </a:r>
            <a:r>
              <a:rPr lang="en-US" sz="1600" b="1" dirty="0" smtClean="0"/>
              <a:t> November: Top words</a:t>
            </a:r>
            <a:endParaRPr lang="en-US" sz="1600" dirty="0" smtClean="0"/>
          </a:p>
          <a:p>
            <a:pPr marL="742950" lvl="1" indent="-285750">
              <a:buFont typeface="Arial"/>
              <a:buChar char="•"/>
            </a:pPr>
            <a:r>
              <a:rPr lang="en-US" sz="1400" dirty="0" smtClean="0">
                <a:solidFill>
                  <a:srgbClr val="000000"/>
                </a:solidFill>
              </a:rPr>
              <a:t>Analysis of the network over the entire available time is useful for capturing overall hot topics and getting an idea of the entire network. However, it is also useful to analyze the network in stages, over different periods of time, to capture trends. Below is a comparison of the top words in tweets for October </a:t>
            </a:r>
            <a:r>
              <a:rPr lang="en-US" sz="1400" dirty="0" err="1" smtClean="0">
                <a:solidFill>
                  <a:srgbClr val="000000"/>
                </a:solidFill>
              </a:rPr>
              <a:t>vs</a:t>
            </a:r>
            <a:r>
              <a:rPr lang="en-US" sz="1400" dirty="0" smtClean="0">
                <a:solidFill>
                  <a:srgbClr val="000000"/>
                </a:solidFill>
              </a:rPr>
              <a:t> November. </a:t>
            </a:r>
          </a:p>
        </p:txBody>
      </p:sp>
      <p:pic>
        <p:nvPicPr>
          <p:cNvPr id="8" name="Picture 7" descr="Screen Shot 2014-12-05 at 2.24.2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490" y="3016632"/>
            <a:ext cx="6977370" cy="1741962"/>
          </a:xfrm>
          <a:prstGeom prst="rect">
            <a:avLst/>
          </a:prstGeom>
        </p:spPr>
      </p:pic>
      <p:sp>
        <p:nvSpPr>
          <p:cNvPr id="4" name="TextBox 3"/>
          <p:cNvSpPr txBox="1"/>
          <p:nvPr/>
        </p:nvSpPr>
        <p:spPr>
          <a:xfrm>
            <a:off x="7341664" y="4410351"/>
            <a:ext cx="1140907" cy="369332"/>
          </a:xfrm>
          <a:prstGeom prst="rect">
            <a:avLst/>
          </a:prstGeom>
          <a:noFill/>
        </p:spPr>
        <p:txBody>
          <a:bodyPr wrap="none" rtlCol="0">
            <a:spAutoFit/>
          </a:bodyPr>
          <a:lstStyle/>
          <a:p>
            <a:r>
              <a:rPr lang="en-US" dirty="0" smtClean="0"/>
              <a:t>October</a:t>
            </a:r>
            <a:endParaRPr lang="en-US" dirty="0"/>
          </a:p>
        </p:txBody>
      </p:sp>
      <p:pic>
        <p:nvPicPr>
          <p:cNvPr id="10" name="Picture 9" descr="Screen Shot 2014-12-05 at 2.29.0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2254" y="4893046"/>
            <a:ext cx="6594841" cy="1590828"/>
          </a:xfrm>
          <a:prstGeom prst="rect">
            <a:avLst/>
          </a:prstGeom>
        </p:spPr>
      </p:pic>
      <p:sp>
        <p:nvSpPr>
          <p:cNvPr id="9" name="TextBox 8"/>
          <p:cNvSpPr txBox="1"/>
          <p:nvPr/>
        </p:nvSpPr>
        <p:spPr>
          <a:xfrm>
            <a:off x="7152163" y="6109363"/>
            <a:ext cx="1377939" cy="369332"/>
          </a:xfrm>
          <a:prstGeom prst="rect">
            <a:avLst/>
          </a:prstGeom>
          <a:noFill/>
        </p:spPr>
        <p:txBody>
          <a:bodyPr wrap="none" rtlCol="0">
            <a:spAutoFit/>
          </a:bodyPr>
          <a:lstStyle/>
          <a:p>
            <a:r>
              <a:rPr lang="en-US" dirty="0" smtClean="0"/>
              <a:t>November</a:t>
            </a:r>
            <a:endParaRPr lang="en-US" dirty="0"/>
          </a:p>
        </p:txBody>
      </p:sp>
    </p:spTree>
    <p:extLst>
      <p:ext uri="{BB962C8B-B14F-4D97-AF65-F5344CB8AC3E}">
        <p14:creationId xmlns:p14="http://schemas.microsoft.com/office/powerpoint/2010/main" val="125132526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66" y="1600859"/>
            <a:ext cx="7839105" cy="3570208"/>
          </a:xfrm>
          <a:prstGeom prst="rect">
            <a:avLst/>
          </a:prstGeom>
          <a:noFill/>
        </p:spPr>
        <p:txBody>
          <a:bodyPr wrap="square" rtlCol="0">
            <a:spAutoFit/>
          </a:bodyPr>
          <a:lstStyle/>
          <a:p>
            <a:pPr marL="285750" indent="-285750">
              <a:buFont typeface="Arial"/>
              <a:buChar char="•"/>
            </a:pPr>
            <a:r>
              <a:rPr lang="en-US" sz="1600" b="1" dirty="0" smtClean="0"/>
              <a:t>October </a:t>
            </a:r>
            <a:r>
              <a:rPr lang="en-US" sz="1600" b="1" dirty="0" err="1" smtClean="0"/>
              <a:t>vs</a:t>
            </a:r>
            <a:r>
              <a:rPr lang="en-US" sz="1600" b="1" dirty="0" smtClean="0"/>
              <a:t> November: Top words</a:t>
            </a:r>
            <a:endParaRPr lang="en-US" sz="1600" dirty="0" smtClean="0"/>
          </a:p>
          <a:p>
            <a:pPr marL="742950" lvl="1" indent="-285750">
              <a:buFont typeface="Arial"/>
              <a:buChar char="•"/>
            </a:pPr>
            <a:r>
              <a:rPr lang="en-US" sz="1400" b="1" dirty="0" smtClean="0">
                <a:solidFill>
                  <a:srgbClr val="000000"/>
                </a:solidFill>
              </a:rPr>
              <a:t>Consistently Popular</a:t>
            </a:r>
            <a:r>
              <a:rPr lang="en-US" sz="1400" dirty="0" smtClean="0">
                <a:solidFill>
                  <a:srgbClr val="000000"/>
                </a:solidFill>
              </a:rPr>
              <a:t>: From this analysis, we can see that some topics are consistently popular. Firstly, images. Words related to</a:t>
            </a:r>
            <a:r>
              <a:rPr lang="en-US" sz="1400" b="1" dirty="0" smtClean="0">
                <a:solidFill>
                  <a:srgbClr val="3BA0C1"/>
                </a:solidFill>
              </a:rPr>
              <a:t> images </a:t>
            </a:r>
            <a:r>
              <a:rPr lang="en-US" sz="1400" dirty="0" smtClean="0">
                <a:solidFill>
                  <a:srgbClr val="000000"/>
                </a:solidFill>
              </a:rPr>
              <a:t>are among the top words for both months. Secondly, </a:t>
            </a:r>
            <a:r>
              <a:rPr lang="en-US" sz="1400" b="1" dirty="0" smtClean="0">
                <a:solidFill>
                  <a:srgbClr val="3BA0C1"/>
                </a:solidFill>
              </a:rPr>
              <a:t>BHL members </a:t>
            </a:r>
            <a:r>
              <a:rPr lang="en-US" sz="1400" dirty="0" smtClean="0">
                <a:solidFill>
                  <a:srgbClr val="000000"/>
                </a:solidFill>
              </a:rPr>
              <a:t>are also important consistently, although the particular partners vary somewhat. @</a:t>
            </a:r>
            <a:r>
              <a:rPr lang="en-US" sz="1400" dirty="0" err="1" smtClean="0">
                <a:solidFill>
                  <a:srgbClr val="000000"/>
                </a:solidFill>
              </a:rPr>
              <a:t>FieldBookProj</a:t>
            </a:r>
            <a:r>
              <a:rPr lang="en-US" sz="1400" dirty="0" smtClean="0">
                <a:solidFill>
                  <a:srgbClr val="000000"/>
                </a:solidFill>
              </a:rPr>
              <a:t> (in part because we tweet out regularly about their content), @</a:t>
            </a:r>
            <a:r>
              <a:rPr lang="en-US" sz="1400" dirty="0" err="1" smtClean="0">
                <a:solidFill>
                  <a:srgbClr val="000000"/>
                </a:solidFill>
              </a:rPr>
              <a:t>SILibraries</a:t>
            </a:r>
            <a:r>
              <a:rPr lang="en-US" sz="1400" dirty="0" smtClean="0">
                <a:solidFill>
                  <a:srgbClr val="000000"/>
                </a:solidFill>
              </a:rPr>
              <a:t>, and @</a:t>
            </a:r>
            <a:r>
              <a:rPr lang="en-US" sz="1400" dirty="0" err="1" smtClean="0">
                <a:solidFill>
                  <a:srgbClr val="000000"/>
                </a:solidFill>
              </a:rPr>
              <a:t>nmnh</a:t>
            </a:r>
            <a:r>
              <a:rPr lang="en-US" sz="1400" dirty="0" smtClean="0">
                <a:solidFill>
                  <a:srgbClr val="000000"/>
                </a:solidFill>
              </a:rPr>
              <a:t> are present in both months. However, in October, @</a:t>
            </a:r>
            <a:r>
              <a:rPr lang="en-US" sz="1400" dirty="0" err="1" smtClean="0">
                <a:solidFill>
                  <a:srgbClr val="000000"/>
                </a:solidFill>
              </a:rPr>
              <a:t>smithsonian</a:t>
            </a:r>
            <a:r>
              <a:rPr lang="en-US" sz="1400" dirty="0" smtClean="0">
                <a:solidFill>
                  <a:srgbClr val="000000"/>
                </a:solidFill>
              </a:rPr>
              <a:t> is also present, whereas in November it is replaced with @</a:t>
            </a:r>
            <a:r>
              <a:rPr lang="en-US" sz="1400" dirty="0" err="1" smtClean="0">
                <a:solidFill>
                  <a:srgbClr val="000000"/>
                </a:solidFill>
              </a:rPr>
              <a:t>nhm_library</a:t>
            </a:r>
            <a:r>
              <a:rPr lang="en-US" sz="1400" dirty="0" smtClean="0">
                <a:solidFill>
                  <a:srgbClr val="000000"/>
                </a:solidFill>
              </a:rPr>
              <a:t>. The presence of @</a:t>
            </a:r>
            <a:r>
              <a:rPr lang="en-US" sz="1400" dirty="0" err="1" smtClean="0">
                <a:solidFill>
                  <a:srgbClr val="000000"/>
                </a:solidFill>
              </a:rPr>
              <a:t>smithsonian</a:t>
            </a:r>
            <a:r>
              <a:rPr lang="en-US" sz="1400" dirty="0" smtClean="0">
                <a:solidFill>
                  <a:srgbClr val="000000"/>
                </a:solidFill>
              </a:rPr>
              <a:t> in October is related directly to the Monsters Are Real campaign, which likewise contributed many of the popular words for the month – demonstrating a trend based on a monthly theme: Halloween and the campaign. It is interesting to note, however, that </a:t>
            </a:r>
            <a:r>
              <a:rPr lang="en-US" sz="1400" b="1" dirty="0" smtClean="0">
                <a:solidFill>
                  <a:srgbClr val="3BA0C1"/>
                </a:solidFill>
              </a:rPr>
              <a:t>monsters</a:t>
            </a:r>
            <a:r>
              <a:rPr lang="en-US" sz="1400" dirty="0" smtClean="0">
                <a:solidFill>
                  <a:srgbClr val="000000"/>
                </a:solidFill>
              </a:rPr>
              <a:t> still made it into the top words in November. This probably indicates both that this is a popular topic, and that people are still somewhat sharing fairly recent campaign tweets. It is also plain to see that </a:t>
            </a:r>
            <a:r>
              <a:rPr lang="en-US" sz="1400" b="1" dirty="0" smtClean="0">
                <a:solidFill>
                  <a:srgbClr val="3BA0C1"/>
                </a:solidFill>
              </a:rPr>
              <a:t>marine biodiversity </a:t>
            </a:r>
            <a:r>
              <a:rPr lang="en-US" sz="1400" dirty="0" smtClean="0">
                <a:solidFill>
                  <a:srgbClr val="000000"/>
                </a:solidFill>
              </a:rPr>
              <a:t>remained a consistently popular topic over time. </a:t>
            </a:r>
          </a:p>
        </p:txBody>
      </p:sp>
      <p:sp>
        <p:nvSpPr>
          <p:cNvPr id="2" name="Title 1"/>
          <p:cNvSpPr>
            <a:spLocks noGrp="1"/>
          </p:cNvSpPr>
          <p:nvPr>
            <p:ph type="title"/>
          </p:nvPr>
        </p:nvSpPr>
        <p:spPr>
          <a:xfrm>
            <a:off x="1043490" y="765166"/>
            <a:ext cx="7024744" cy="835693"/>
          </a:xfrm>
        </p:spPr>
        <p:txBody>
          <a:bodyPr/>
          <a:lstStyle/>
          <a:p>
            <a:r>
              <a:rPr lang="en-US" dirty="0" smtClean="0"/>
              <a:t>Trend Analysis</a:t>
            </a:r>
            <a:endParaRPr lang="en-US" dirty="0"/>
          </a:p>
        </p:txBody>
      </p:sp>
    </p:spTree>
    <p:extLst>
      <p:ext uri="{BB962C8B-B14F-4D97-AF65-F5344CB8AC3E}">
        <p14:creationId xmlns:p14="http://schemas.microsoft.com/office/powerpoint/2010/main" val="319584246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Trend Analysis</a:t>
            </a:r>
            <a:endParaRPr lang="en-US" dirty="0"/>
          </a:p>
        </p:txBody>
      </p:sp>
      <p:sp>
        <p:nvSpPr>
          <p:cNvPr id="3" name="TextBox 2"/>
          <p:cNvSpPr txBox="1"/>
          <p:nvPr/>
        </p:nvSpPr>
        <p:spPr>
          <a:xfrm>
            <a:off x="643466" y="1600859"/>
            <a:ext cx="7839105" cy="3139321"/>
          </a:xfrm>
          <a:prstGeom prst="rect">
            <a:avLst/>
          </a:prstGeom>
          <a:noFill/>
        </p:spPr>
        <p:txBody>
          <a:bodyPr wrap="square" rtlCol="0">
            <a:spAutoFit/>
          </a:bodyPr>
          <a:lstStyle/>
          <a:p>
            <a:pPr marL="285750" indent="-285750">
              <a:buFont typeface="Arial"/>
              <a:buChar char="•"/>
            </a:pPr>
            <a:r>
              <a:rPr lang="en-US" sz="1600" b="1" dirty="0" smtClean="0"/>
              <a:t>October </a:t>
            </a:r>
            <a:r>
              <a:rPr lang="en-US" sz="1600" b="1" dirty="0" err="1" smtClean="0"/>
              <a:t>vs</a:t>
            </a:r>
            <a:r>
              <a:rPr lang="en-US" sz="1600" b="1" dirty="0" smtClean="0"/>
              <a:t> November: Top words</a:t>
            </a:r>
            <a:endParaRPr lang="en-US" sz="1600" dirty="0" smtClean="0"/>
          </a:p>
          <a:p>
            <a:pPr marL="742950" lvl="1" indent="-285750">
              <a:buFont typeface="Arial"/>
              <a:buChar char="•"/>
            </a:pPr>
            <a:r>
              <a:rPr lang="en-US" sz="1400" b="1" dirty="0" smtClean="0">
                <a:solidFill>
                  <a:srgbClr val="000000"/>
                </a:solidFill>
              </a:rPr>
              <a:t>Trends</a:t>
            </a:r>
            <a:r>
              <a:rPr lang="en-US" sz="1400" dirty="0" smtClean="0">
                <a:solidFill>
                  <a:srgbClr val="000000"/>
                </a:solidFill>
              </a:rPr>
              <a:t>: In addition to consistently popular content, we can also see trends that are not consistent throughout the months. For instance, there is an obvious bias towards monsters in October (for stated reasons) that does not continue to the same degree in November, and will likely completely die out in future months. Likewise, November saw an emphasis on </a:t>
            </a:r>
            <a:r>
              <a:rPr lang="en-US" sz="1400" b="1" dirty="0" smtClean="0">
                <a:solidFill>
                  <a:srgbClr val="3BA0C1"/>
                </a:solidFill>
              </a:rPr>
              <a:t>open access, crowdsourcing, Darwin, and birds</a:t>
            </a:r>
            <a:r>
              <a:rPr lang="en-US" sz="1400" dirty="0" smtClean="0">
                <a:solidFill>
                  <a:srgbClr val="000000"/>
                </a:solidFill>
              </a:rPr>
              <a:t>, which were absent in October. October also has popular </a:t>
            </a:r>
            <a:r>
              <a:rPr lang="en-US" sz="1400" b="1" dirty="0" smtClean="0">
                <a:solidFill>
                  <a:srgbClr val="3BA0C1"/>
                </a:solidFill>
              </a:rPr>
              <a:t>fossil and archival content</a:t>
            </a:r>
            <a:r>
              <a:rPr lang="en-US" sz="1400" dirty="0" smtClean="0">
                <a:solidFill>
                  <a:srgbClr val="000000"/>
                </a:solidFill>
              </a:rPr>
              <a:t>, probably because of the occurrence of National Fossil Day and Archives Month. </a:t>
            </a:r>
          </a:p>
          <a:p>
            <a:pPr marL="742950" lvl="1" indent="-285750">
              <a:buFont typeface="Arial"/>
              <a:buChar char="•"/>
            </a:pPr>
            <a:r>
              <a:rPr lang="en-US" sz="1400" b="1" dirty="0" smtClean="0">
                <a:solidFill>
                  <a:srgbClr val="000000"/>
                </a:solidFill>
              </a:rPr>
              <a:t>Take-</a:t>
            </a:r>
            <a:r>
              <a:rPr lang="en-US" sz="1400" b="1" dirty="0" err="1" smtClean="0">
                <a:solidFill>
                  <a:srgbClr val="000000"/>
                </a:solidFill>
              </a:rPr>
              <a:t>Aways</a:t>
            </a:r>
            <a:r>
              <a:rPr lang="en-US" sz="1400" dirty="0" smtClean="0">
                <a:solidFill>
                  <a:srgbClr val="000000"/>
                </a:solidFill>
              </a:rPr>
              <a:t>: Images and Marine Biodiversity are consistently popular and should regularly be employed in our strategy. We are also successful when we collaborate with our members, and this collaboration can take many identities. We also see that capitalizing on trends (like day/month themes) does result in popular content.</a:t>
            </a:r>
          </a:p>
        </p:txBody>
      </p:sp>
    </p:spTree>
    <p:extLst>
      <p:ext uri="{BB962C8B-B14F-4D97-AF65-F5344CB8AC3E}">
        <p14:creationId xmlns:p14="http://schemas.microsoft.com/office/powerpoint/2010/main" val="268867602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octobernode.jpg"/>
          <p:cNvPicPr>
            <a:picLocks noChangeAspect="1"/>
          </p:cNvPicPr>
          <p:nvPr/>
        </p:nvPicPr>
        <p:blipFill rotWithShape="1">
          <a:blip r:embed="rId2">
            <a:extLst>
              <a:ext uri="{28A0092B-C50C-407E-A947-70E740481C1C}">
                <a14:useLocalDpi xmlns:a14="http://schemas.microsoft.com/office/drawing/2010/main" val="0"/>
              </a:ext>
            </a:extLst>
          </a:blip>
          <a:srcRect l="35646" t="14377" r="2033" b="10350"/>
          <a:stretch/>
        </p:blipFill>
        <p:spPr>
          <a:xfrm>
            <a:off x="495202" y="2044905"/>
            <a:ext cx="4283572" cy="4084520"/>
          </a:xfrm>
          <a:prstGeom prst="rect">
            <a:avLst/>
          </a:prstGeom>
        </p:spPr>
      </p:pic>
      <p:pic>
        <p:nvPicPr>
          <p:cNvPr id="6" name="Picture 5" descr="novembernetwork.jpg"/>
          <p:cNvPicPr>
            <a:picLocks noChangeAspect="1"/>
          </p:cNvPicPr>
          <p:nvPr/>
        </p:nvPicPr>
        <p:blipFill rotWithShape="1">
          <a:blip r:embed="rId3">
            <a:extLst>
              <a:ext uri="{28A0092B-C50C-407E-A947-70E740481C1C}">
                <a14:useLocalDpi xmlns:a14="http://schemas.microsoft.com/office/drawing/2010/main" val="0"/>
              </a:ext>
            </a:extLst>
          </a:blip>
          <a:srcRect l="29299" t="7798" r="4726"/>
          <a:stretch/>
        </p:blipFill>
        <p:spPr>
          <a:xfrm>
            <a:off x="4862319" y="2246312"/>
            <a:ext cx="3792943" cy="4184762"/>
          </a:xfrm>
          <a:prstGeom prst="rect">
            <a:avLst/>
          </a:prstGeom>
        </p:spPr>
      </p:pic>
      <p:sp>
        <p:nvSpPr>
          <p:cNvPr id="2" name="Title 1"/>
          <p:cNvSpPr>
            <a:spLocks noGrp="1"/>
          </p:cNvSpPr>
          <p:nvPr>
            <p:ph type="title"/>
          </p:nvPr>
        </p:nvSpPr>
        <p:spPr>
          <a:xfrm>
            <a:off x="1043490" y="765166"/>
            <a:ext cx="7024744" cy="835693"/>
          </a:xfrm>
        </p:spPr>
        <p:txBody>
          <a:bodyPr/>
          <a:lstStyle/>
          <a:p>
            <a:r>
              <a:rPr lang="en-US" dirty="0" smtClean="0"/>
              <a:t>Trends Network Analysis</a:t>
            </a:r>
            <a:endParaRPr lang="en-US" dirty="0"/>
          </a:p>
        </p:txBody>
      </p:sp>
      <p:sp>
        <p:nvSpPr>
          <p:cNvPr id="3" name="TextBox 2"/>
          <p:cNvSpPr txBox="1"/>
          <p:nvPr/>
        </p:nvSpPr>
        <p:spPr>
          <a:xfrm>
            <a:off x="643466" y="1600859"/>
            <a:ext cx="7861415" cy="584776"/>
          </a:xfrm>
          <a:prstGeom prst="rect">
            <a:avLst/>
          </a:prstGeom>
          <a:noFill/>
        </p:spPr>
        <p:txBody>
          <a:bodyPr wrap="square" rtlCol="0">
            <a:spAutoFit/>
          </a:bodyPr>
          <a:lstStyle/>
          <a:p>
            <a:pPr marL="285750" indent="-285750">
              <a:buFont typeface="Arial"/>
              <a:buChar char="•"/>
            </a:pPr>
            <a:r>
              <a:rPr lang="en-US" sz="1600" b="1" dirty="0" smtClean="0"/>
              <a:t>October </a:t>
            </a:r>
            <a:r>
              <a:rPr lang="en-US" sz="1600" b="1" dirty="0" err="1" smtClean="0"/>
              <a:t>vs</a:t>
            </a:r>
            <a:r>
              <a:rPr lang="en-US" sz="1600" b="1" dirty="0" smtClean="0"/>
              <a:t> November network</a:t>
            </a:r>
          </a:p>
          <a:p>
            <a:pPr marL="742950" lvl="1" indent="-285750">
              <a:buFont typeface="Arial"/>
              <a:buChar char="•"/>
            </a:pPr>
            <a:r>
              <a:rPr lang="en-US" sz="1600" dirty="0" smtClean="0"/>
              <a:t>Below is a visual comparison of the October vs. November network.</a:t>
            </a:r>
          </a:p>
        </p:txBody>
      </p:sp>
      <p:sp>
        <p:nvSpPr>
          <p:cNvPr id="5" name="TextBox 4"/>
          <p:cNvSpPr txBox="1"/>
          <p:nvPr/>
        </p:nvSpPr>
        <p:spPr>
          <a:xfrm>
            <a:off x="7130605" y="5760092"/>
            <a:ext cx="1608201" cy="369332"/>
          </a:xfrm>
          <a:prstGeom prst="rect">
            <a:avLst/>
          </a:prstGeom>
          <a:noFill/>
        </p:spPr>
        <p:txBody>
          <a:bodyPr wrap="square" rtlCol="0">
            <a:spAutoFit/>
          </a:bodyPr>
          <a:lstStyle/>
          <a:p>
            <a:r>
              <a:rPr lang="en-US" b="1" dirty="0" smtClean="0"/>
              <a:t>November</a:t>
            </a:r>
            <a:endParaRPr lang="en-US" b="1" dirty="0"/>
          </a:p>
        </p:txBody>
      </p:sp>
      <p:sp>
        <p:nvSpPr>
          <p:cNvPr id="8" name="TextBox 7"/>
          <p:cNvSpPr txBox="1"/>
          <p:nvPr/>
        </p:nvSpPr>
        <p:spPr>
          <a:xfrm>
            <a:off x="5121576" y="6061742"/>
            <a:ext cx="3400014" cy="307777"/>
          </a:xfrm>
          <a:prstGeom prst="rect">
            <a:avLst/>
          </a:prstGeom>
          <a:noFill/>
        </p:spPr>
        <p:txBody>
          <a:bodyPr wrap="none" rtlCol="0">
            <a:spAutoFit/>
          </a:bodyPr>
          <a:lstStyle/>
          <a:p>
            <a:r>
              <a:rPr lang="en-US" sz="1400" b="1" dirty="0" smtClean="0">
                <a:solidFill>
                  <a:srgbClr val="3BA0C1"/>
                </a:solidFill>
              </a:rPr>
              <a:t>898</a:t>
            </a:r>
            <a:r>
              <a:rPr lang="en-US" sz="1400" dirty="0" smtClean="0"/>
              <a:t> participants  |  </a:t>
            </a:r>
            <a:r>
              <a:rPr lang="en-US" sz="1400" b="1" dirty="0" smtClean="0">
                <a:solidFill>
                  <a:srgbClr val="3BA0C1"/>
                </a:solidFill>
              </a:rPr>
              <a:t>2,132</a:t>
            </a:r>
            <a:r>
              <a:rPr lang="en-US" sz="1400" dirty="0" smtClean="0"/>
              <a:t> interactions</a:t>
            </a:r>
            <a:endParaRPr lang="en-US" sz="1400" dirty="0"/>
          </a:p>
        </p:txBody>
      </p:sp>
      <p:sp>
        <p:nvSpPr>
          <p:cNvPr id="9" name="TextBox 8"/>
          <p:cNvSpPr txBox="1"/>
          <p:nvPr/>
        </p:nvSpPr>
        <p:spPr>
          <a:xfrm>
            <a:off x="593339" y="5778796"/>
            <a:ext cx="1608201" cy="369332"/>
          </a:xfrm>
          <a:prstGeom prst="rect">
            <a:avLst/>
          </a:prstGeom>
          <a:noFill/>
        </p:spPr>
        <p:txBody>
          <a:bodyPr wrap="square" rtlCol="0">
            <a:spAutoFit/>
          </a:bodyPr>
          <a:lstStyle/>
          <a:p>
            <a:r>
              <a:rPr lang="en-US" b="1" dirty="0" smtClean="0"/>
              <a:t>October</a:t>
            </a:r>
            <a:endParaRPr lang="en-US" b="1" dirty="0"/>
          </a:p>
        </p:txBody>
      </p:sp>
      <p:sp>
        <p:nvSpPr>
          <p:cNvPr id="10" name="TextBox 9"/>
          <p:cNvSpPr txBox="1"/>
          <p:nvPr/>
        </p:nvSpPr>
        <p:spPr>
          <a:xfrm>
            <a:off x="595456" y="6080446"/>
            <a:ext cx="3550797" cy="307777"/>
          </a:xfrm>
          <a:prstGeom prst="rect">
            <a:avLst/>
          </a:prstGeom>
          <a:noFill/>
        </p:spPr>
        <p:txBody>
          <a:bodyPr wrap="none" rtlCol="0">
            <a:spAutoFit/>
          </a:bodyPr>
          <a:lstStyle/>
          <a:p>
            <a:r>
              <a:rPr lang="en-US" sz="1400" b="1" dirty="0" smtClean="0">
                <a:solidFill>
                  <a:srgbClr val="3BA0C1"/>
                </a:solidFill>
              </a:rPr>
              <a:t>1,651</a:t>
            </a:r>
            <a:r>
              <a:rPr lang="en-US" sz="1400" dirty="0" smtClean="0"/>
              <a:t> participants  |  </a:t>
            </a:r>
            <a:r>
              <a:rPr lang="en-US" sz="1400" b="1" dirty="0" smtClean="0">
                <a:solidFill>
                  <a:srgbClr val="3BA0C1"/>
                </a:solidFill>
              </a:rPr>
              <a:t>3,907</a:t>
            </a:r>
            <a:r>
              <a:rPr lang="en-US" sz="1400" dirty="0" smtClean="0"/>
              <a:t> interactions</a:t>
            </a:r>
            <a:endParaRPr lang="en-US" sz="1400" dirty="0"/>
          </a:p>
        </p:txBody>
      </p:sp>
      <p:cxnSp>
        <p:nvCxnSpPr>
          <p:cNvPr id="13" name="Straight Connector 12"/>
          <p:cNvCxnSpPr/>
          <p:nvPr/>
        </p:nvCxnSpPr>
        <p:spPr>
          <a:xfrm>
            <a:off x="4862319" y="2246312"/>
            <a:ext cx="0" cy="4123207"/>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791672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Trends Network Analysis</a:t>
            </a:r>
            <a:endParaRPr lang="en-US" dirty="0"/>
          </a:p>
        </p:txBody>
      </p:sp>
      <p:sp>
        <p:nvSpPr>
          <p:cNvPr id="3" name="TextBox 2"/>
          <p:cNvSpPr txBox="1"/>
          <p:nvPr/>
        </p:nvSpPr>
        <p:spPr>
          <a:xfrm>
            <a:off x="643466" y="1600859"/>
            <a:ext cx="7861415" cy="4647426"/>
          </a:xfrm>
          <a:prstGeom prst="rect">
            <a:avLst/>
          </a:prstGeom>
          <a:noFill/>
        </p:spPr>
        <p:txBody>
          <a:bodyPr wrap="square" rtlCol="0">
            <a:spAutoFit/>
          </a:bodyPr>
          <a:lstStyle/>
          <a:p>
            <a:pPr marL="285750" indent="-285750">
              <a:buFont typeface="Arial"/>
              <a:buChar char="•"/>
            </a:pPr>
            <a:r>
              <a:rPr lang="en-US" sz="1600" b="1" dirty="0" smtClean="0"/>
              <a:t>October </a:t>
            </a:r>
            <a:r>
              <a:rPr lang="en-US" sz="1600" b="1" dirty="0" err="1" smtClean="0"/>
              <a:t>vs</a:t>
            </a:r>
            <a:r>
              <a:rPr lang="en-US" sz="1600" b="1" dirty="0" smtClean="0"/>
              <a:t> November network</a:t>
            </a:r>
          </a:p>
          <a:p>
            <a:pPr marL="742950" lvl="1" indent="-285750">
              <a:buFont typeface="Arial"/>
              <a:buChar char="•"/>
            </a:pPr>
            <a:r>
              <a:rPr lang="en-US" sz="1400" dirty="0" smtClean="0"/>
              <a:t>As is obvious from the node and connections comparison, our network was significantly bigger in October vs. November. However, while this would normally be disappointing because it would indicate a downward growth trend, October was the month of our very successful Halloween campaign, which boosted the size of our network significantly. Thus, the conclusions that can be drawn by comparing these two months are limited, as all results are likely to be tainted by the campaign. However, some things to consider:</a:t>
            </a:r>
          </a:p>
          <a:p>
            <a:pPr marL="1200150" lvl="2" indent="-285750">
              <a:buFont typeface="Arial"/>
              <a:buChar char="•"/>
            </a:pPr>
            <a:r>
              <a:rPr lang="en-US" sz="1400" dirty="0" smtClean="0"/>
              <a:t>In October, @</a:t>
            </a:r>
            <a:r>
              <a:rPr lang="en-US" sz="1400" dirty="0" err="1" smtClean="0"/>
              <a:t>BioDivLibrary</a:t>
            </a:r>
            <a:r>
              <a:rPr lang="en-US" sz="1400" dirty="0" smtClean="0"/>
              <a:t> was mentioned by 1,462 accounts, while we mentioned 250 accounts. Conversely, in November, @</a:t>
            </a:r>
            <a:r>
              <a:rPr lang="en-US" sz="1400" dirty="0" err="1" smtClean="0"/>
              <a:t>BioDivLibrary</a:t>
            </a:r>
            <a:r>
              <a:rPr lang="en-US" sz="1400" dirty="0" smtClean="0"/>
              <a:t> was mentioned by 795 accounts while we mentioned 139 accounts.</a:t>
            </a:r>
          </a:p>
          <a:p>
            <a:pPr marL="1200150" lvl="2" indent="-285750">
              <a:buFont typeface="Arial"/>
              <a:buChar char="•"/>
            </a:pPr>
            <a:r>
              <a:rPr lang="en-US" sz="1400" dirty="0" smtClean="0"/>
              <a:t>In October, the main clusters are centered around @</a:t>
            </a:r>
            <a:r>
              <a:rPr lang="en-US" sz="1400" dirty="0" err="1" smtClean="0"/>
              <a:t>SmithsonianMag</a:t>
            </a:r>
            <a:r>
              <a:rPr lang="en-US" sz="1400" dirty="0" smtClean="0"/>
              <a:t>, @</a:t>
            </a:r>
            <a:r>
              <a:rPr lang="en-US" sz="1400" dirty="0" err="1" smtClean="0"/>
              <a:t>smithsonian</a:t>
            </a:r>
            <a:r>
              <a:rPr lang="en-US" sz="1400" dirty="0" smtClean="0"/>
              <a:t>, @Flickr, and marine biodiversity accounts, almost identical to the results seen in the overall comparison. Conversely, in November, the main clusters are centered around @</a:t>
            </a:r>
            <a:r>
              <a:rPr lang="en-US" sz="1400" dirty="0" err="1" smtClean="0"/>
              <a:t>SILibraries</a:t>
            </a:r>
            <a:r>
              <a:rPr lang="en-US" sz="1400" dirty="0" smtClean="0"/>
              <a:t>, @</a:t>
            </a:r>
            <a:r>
              <a:rPr lang="en-US" sz="1400" dirty="0" err="1" smtClean="0"/>
              <a:t>nhm_library</a:t>
            </a:r>
            <a:r>
              <a:rPr lang="en-US" sz="1400" dirty="0" smtClean="0"/>
              <a:t>, @</a:t>
            </a:r>
            <a:r>
              <a:rPr lang="en-US" sz="1400" dirty="0" err="1" smtClean="0"/>
              <a:t>mbari_news</a:t>
            </a:r>
            <a:r>
              <a:rPr lang="en-US" sz="1400" dirty="0" smtClean="0"/>
              <a:t> (a marine-related account), @</a:t>
            </a:r>
            <a:r>
              <a:rPr lang="en-US" sz="1400" dirty="0" err="1" smtClean="0"/>
              <a:t>fieldbookproj</a:t>
            </a:r>
            <a:r>
              <a:rPr lang="en-US" sz="1400" dirty="0" smtClean="0"/>
              <a:t>, and @</a:t>
            </a:r>
            <a:r>
              <a:rPr lang="en-US" sz="1400" dirty="0" err="1" smtClean="0"/>
              <a:t>kewgardens</a:t>
            </a:r>
            <a:r>
              <a:rPr lang="en-US" sz="1400" dirty="0" smtClean="0"/>
              <a:t>. One definite difference between October and November: the nodes besides @</a:t>
            </a:r>
            <a:r>
              <a:rPr lang="en-US" sz="1400" dirty="0" err="1" smtClean="0"/>
              <a:t>BioDivLibrary</a:t>
            </a:r>
            <a:r>
              <a:rPr lang="en-US" sz="1400" dirty="0" smtClean="0"/>
              <a:t> are much smaller and less pronounced in November vs. October. There are very strong, large nodes besides @</a:t>
            </a:r>
            <a:r>
              <a:rPr lang="en-US" sz="1400" dirty="0" err="1" smtClean="0"/>
              <a:t>BioDivLibrary</a:t>
            </a:r>
            <a:r>
              <a:rPr lang="en-US" sz="1400" dirty="0" smtClean="0"/>
              <a:t> in October (almost all related to the campaign), again demonstrating the strength of our partners’ collaboration in the campaign.</a:t>
            </a:r>
          </a:p>
        </p:txBody>
      </p:sp>
    </p:spTree>
    <p:extLst>
      <p:ext uri="{BB962C8B-B14F-4D97-AF65-F5344CB8AC3E}">
        <p14:creationId xmlns:p14="http://schemas.microsoft.com/office/powerpoint/2010/main" val="6537296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Trends Network Analysis</a:t>
            </a:r>
            <a:endParaRPr lang="en-US" dirty="0"/>
          </a:p>
        </p:txBody>
      </p:sp>
      <p:sp>
        <p:nvSpPr>
          <p:cNvPr id="3" name="TextBox 2"/>
          <p:cNvSpPr txBox="1"/>
          <p:nvPr/>
        </p:nvSpPr>
        <p:spPr>
          <a:xfrm>
            <a:off x="643466" y="1600859"/>
            <a:ext cx="7861415" cy="4216539"/>
          </a:xfrm>
          <a:prstGeom prst="rect">
            <a:avLst/>
          </a:prstGeom>
          <a:noFill/>
        </p:spPr>
        <p:txBody>
          <a:bodyPr wrap="square" rtlCol="0">
            <a:spAutoFit/>
          </a:bodyPr>
          <a:lstStyle/>
          <a:p>
            <a:pPr marL="285750" indent="-285750">
              <a:buFont typeface="Arial"/>
              <a:buChar char="•"/>
            </a:pPr>
            <a:r>
              <a:rPr lang="en-US" sz="1600" b="1" dirty="0" smtClean="0"/>
              <a:t>October </a:t>
            </a:r>
            <a:r>
              <a:rPr lang="en-US" sz="1600" b="1" dirty="0" err="1" smtClean="0"/>
              <a:t>vs</a:t>
            </a:r>
            <a:r>
              <a:rPr lang="en-US" sz="1600" b="1" dirty="0" smtClean="0"/>
              <a:t> November network</a:t>
            </a:r>
          </a:p>
          <a:p>
            <a:pPr marL="742950" lvl="1" indent="-285750">
              <a:buFont typeface="Arial"/>
              <a:buChar char="•"/>
            </a:pPr>
            <a:r>
              <a:rPr lang="en-US" sz="1400" dirty="0" smtClean="0"/>
              <a:t>In October, the main “other” clusters are radiated around topics related to education, fossils, botany, @</a:t>
            </a:r>
            <a:r>
              <a:rPr lang="en-US" sz="1400" dirty="0" err="1" smtClean="0"/>
              <a:t>calacademy</a:t>
            </a:r>
            <a:r>
              <a:rPr lang="en-US" sz="1400" dirty="0" smtClean="0"/>
              <a:t> (a BHL partner, resulting from tweets they sent out related to the campaign), and the @</a:t>
            </a:r>
            <a:r>
              <a:rPr lang="en-US" sz="1400" dirty="0" err="1" smtClean="0"/>
              <a:t>BiodiversityNew</a:t>
            </a:r>
            <a:r>
              <a:rPr lang="en-US" sz="1400" dirty="0" smtClean="0"/>
              <a:t> account (as seen in previous analysis). In fact, the breakdown, participants, and topics for this month look surprisingly similar to that of the entire analysis. </a:t>
            </a:r>
          </a:p>
          <a:p>
            <a:pPr marL="742950" lvl="1" indent="-285750">
              <a:buFont typeface="Arial"/>
              <a:buChar char="•"/>
            </a:pPr>
            <a:r>
              <a:rPr lang="en-US" sz="1400" dirty="0" smtClean="0"/>
              <a:t>In November, the main “other” clusters are radiated around topics related to ornithology, botany (through a cluster around @</a:t>
            </a:r>
            <a:r>
              <a:rPr lang="en-US" sz="1400" dirty="0" err="1" smtClean="0"/>
              <a:t>kewgardens</a:t>
            </a:r>
            <a:r>
              <a:rPr lang="en-US" sz="1400" dirty="0" smtClean="0"/>
              <a:t> from a tweet mentioning recent climate change and seed collecting research the gardens released), the Pen and Feather article, and a popular snail tweet. </a:t>
            </a:r>
          </a:p>
          <a:p>
            <a:pPr marL="285750" indent="-285750">
              <a:buFont typeface="Arial"/>
              <a:buChar char="•"/>
            </a:pPr>
            <a:r>
              <a:rPr lang="en-US" sz="1600" b="1" dirty="0" smtClean="0"/>
              <a:t>Take-</a:t>
            </a:r>
            <a:r>
              <a:rPr lang="en-US" sz="1600" b="1" dirty="0" err="1" smtClean="0"/>
              <a:t>Aways</a:t>
            </a:r>
            <a:endParaRPr lang="en-US" sz="1600" b="1" dirty="0" smtClean="0"/>
          </a:p>
          <a:p>
            <a:pPr marL="742950" lvl="1" indent="-285750">
              <a:buFont typeface="Arial"/>
              <a:buChar char="•"/>
            </a:pPr>
            <a:r>
              <a:rPr lang="en-US" sz="1400" dirty="0" smtClean="0"/>
              <a:t>At this point, it is difficult to draw trends conclusions by comparing these two months, since the Monsters Are Real campaign skews the October network. However, marine biodiversity and tweets radiating around BHL partners (particularly SI-related partners) are consistently seen throughout both months. Similarly, the nodes from October are based more around topics, with several different tweets bringing nodes together into a cluster. Conversely, the November clusters are mostly based around </a:t>
            </a:r>
            <a:r>
              <a:rPr lang="en-US" sz="1400" dirty="0" err="1" smtClean="0"/>
              <a:t>retweets</a:t>
            </a:r>
            <a:r>
              <a:rPr lang="en-US" sz="1400" dirty="0" smtClean="0"/>
              <a:t> of a popular tweet (produced by BHL), radiating around the account to which the content relates.  </a:t>
            </a:r>
            <a:endParaRPr lang="en-US" sz="1400" dirty="0"/>
          </a:p>
        </p:txBody>
      </p:sp>
    </p:spTree>
    <p:extLst>
      <p:ext uri="{BB962C8B-B14F-4D97-AF65-F5344CB8AC3E}">
        <p14:creationId xmlns:p14="http://schemas.microsoft.com/office/powerpoint/2010/main" val="11593228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5166"/>
            <a:ext cx="7024744" cy="835693"/>
          </a:xfrm>
        </p:spPr>
        <p:txBody>
          <a:bodyPr/>
          <a:lstStyle/>
          <a:p>
            <a:r>
              <a:rPr lang="en-US" dirty="0" smtClean="0"/>
              <a:t>Conclusions</a:t>
            </a:r>
            <a:endParaRPr lang="en-US" dirty="0"/>
          </a:p>
        </p:txBody>
      </p:sp>
      <p:sp>
        <p:nvSpPr>
          <p:cNvPr id="3" name="TextBox 2"/>
          <p:cNvSpPr txBox="1"/>
          <p:nvPr/>
        </p:nvSpPr>
        <p:spPr>
          <a:xfrm>
            <a:off x="643466" y="1600859"/>
            <a:ext cx="7861415" cy="4893646"/>
          </a:xfrm>
          <a:prstGeom prst="rect">
            <a:avLst/>
          </a:prstGeom>
          <a:noFill/>
        </p:spPr>
        <p:txBody>
          <a:bodyPr wrap="square" rtlCol="0">
            <a:spAutoFit/>
          </a:bodyPr>
          <a:lstStyle/>
          <a:p>
            <a:pPr marL="285750" indent="-285750">
              <a:buFont typeface="Arial"/>
              <a:buChar char="•"/>
            </a:pPr>
            <a:r>
              <a:rPr lang="en-US" sz="1200" dirty="0" smtClean="0"/>
              <a:t>At this point, a comparison of month to month networks is not particularly useful, since the October Monsters Are Real campaign significantly skewed the October results. The best take-</a:t>
            </a:r>
            <a:r>
              <a:rPr lang="en-US" sz="1200" dirty="0" err="1" smtClean="0"/>
              <a:t>aways</a:t>
            </a:r>
            <a:r>
              <a:rPr lang="en-US" sz="1200" dirty="0" smtClean="0"/>
              <a:t> can be drawn from the overall network analysis.</a:t>
            </a:r>
          </a:p>
          <a:p>
            <a:pPr marL="285750" indent="-285750">
              <a:buFont typeface="Arial"/>
              <a:buChar char="•"/>
            </a:pPr>
            <a:r>
              <a:rPr lang="en-US" sz="1200" b="1" dirty="0" smtClean="0">
                <a:solidFill>
                  <a:srgbClr val="3BA0C1"/>
                </a:solidFill>
              </a:rPr>
              <a:t>BHL member accounts </a:t>
            </a:r>
            <a:r>
              <a:rPr lang="en-US" sz="1200" dirty="0" smtClean="0"/>
              <a:t>have a strong influence on our network, particularly SI-related accounts. Strong clusters form around tweets (and </a:t>
            </a:r>
            <a:r>
              <a:rPr lang="en-US" sz="1200" dirty="0" err="1" smtClean="0"/>
              <a:t>retweets</a:t>
            </a:r>
            <a:r>
              <a:rPr lang="en-US" sz="1200" dirty="0" smtClean="0"/>
              <a:t>) originating from these accounts, and these accounts are top keywords within the analysis. Further, and increased, collaboration should continue in order to keep strong network participation (for example, there was increased member collaboration in October, resulting in larger, stronger clusters).</a:t>
            </a:r>
          </a:p>
          <a:p>
            <a:pPr marL="285750" indent="-285750">
              <a:buFont typeface="Arial"/>
              <a:buChar char="•"/>
            </a:pPr>
            <a:r>
              <a:rPr lang="en-US" sz="1200" b="1" dirty="0" smtClean="0">
                <a:solidFill>
                  <a:srgbClr val="3BA0C1"/>
                </a:solidFill>
              </a:rPr>
              <a:t>Images are King</a:t>
            </a:r>
            <a:r>
              <a:rPr lang="en-US" sz="1200" dirty="0" smtClean="0"/>
              <a:t>. Consistently throughout the months, tweets and content related to images are popular. This topic should be continuously used in future tweets.</a:t>
            </a:r>
          </a:p>
          <a:p>
            <a:pPr marL="285750" indent="-285750">
              <a:buFont typeface="Arial"/>
              <a:buChar char="•"/>
            </a:pPr>
            <a:r>
              <a:rPr lang="en-US" sz="1200" b="1" dirty="0" smtClean="0">
                <a:solidFill>
                  <a:srgbClr val="3BA0C1"/>
                </a:solidFill>
              </a:rPr>
              <a:t>Marine Biodiversity is popular. </a:t>
            </a:r>
            <a:r>
              <a:rPr lang="en-US" sz="1200" dirty="0" smtClean="0"/>
              <a:t>Throughout both months, marine biodiversity content is popular, and is regularly </a:t>
            </a:r>
            <a:r>
              <a:rPr lang="en-US" sz="1200" dirty="0" err="1" smtClean="0"/>
              <a:t>retweeted</a:t>
            </a:r>
            <a:r>
              <a:rPr lang="en-US" sz="1200" dirty="0" smtClean="0"/>
              <a:t> by outside accounts that help us reach new audiences. Thus, marine content should be regularly shared via BHL.</a:t>
            </a:r>
          </a:p>
          <a:p>
            <a:pPr marL="285750" indent="-285750">
              <a:buFont typeface="Arial"/>
              <a:buChar char="•"/>
            </a:pPr>
            <a:r>
              <a:rPr lang="en-US" sz="1200" dirty="0" smtClean="0"/>
              <a:t>Obviously, </a:t>
            </a:r>
            <a:r>
              <a:rPr lang="en-US" sz="1200" b="1" dirty="0" smtClean="0">
                <a:solidFill>
                  <a:srgbClr val="3BA0C1"/>
                </a:solidFill>
              </a:rPr>
              <a:t>campaigns</a:t>
            </a:r>
            <a:r>
              <a:rPr lang="en-US" sz="1200" dirty="0" smtClean="0"/>
              <a:t> are very successful for growing the BHL audience. We should continue to plan them around popular themes.</a:t>
            </a:r>
          </a:p>
          <a:p>
            <a:pPr marL="285750" indent="-285750">
              <a:buFont typeface="Arial"/>
              <a:buChar char="•"/>
            </a:pPr>
            <a:r>
              <a:rPr lang="en-US" sz="1200" b="1" dirty="0" smtClean="0">
                <a:solidFill>
                  <a:srgbClr val="3BA0C1"/>
                </a:solidFill>
              </a:rPr>
              <a:t>To expand or not? </a:t>
            </a:r>
            <a:r>
              <a:rPr lang="en-US" sz="1200" dirty="0" smtClean="0"/>
              <a:t>Almost all of the conversations and accounts participating in the BHL network are related to biodiversity science and news. There were minimal conversations about technology/bioinformatics and libraries. Should we try to branch out into these topics to grow our network, or is the fact that these discussions aren’t occurring an indication that the audience is not there for them? How will staffing limitations affect our ability to branch into these discussions?</a:t>
            </a:r>
          </a:p>
          <a:p>
            <a:pPr marL="285750" indent="-285750">
              <a:buFont typeface="Arial"/>
              <a:buChar char="•"/>
            </a:pPr>
            <a:r>
              <a:rPr lang="en-US" sz="1200" b="1" dirty="0" smtClean="0">
                <a:solidFill>
                  <a:srgbClr val="3BA0C1"/>
                </a:solidFill>
              </a:rPr>
              <a:t>Few Unknown Conversation</a:t>
            </a:r>
            <a:r>
              <a:rPr lang="en-US" sz="1200" dirty="0" smtClean="0"/>
              <a:t>. Surprisingly, the analysis did not uncover many conversations happening about BHL that I was not already aware of. Those that were uncovered were between two or very few people, and while these individuals may be able to reach some new audiences not already tapped, impact is likely to be minimal. Thus, a better strategy to increase reach is probably to form stronger relationships with BHL members and biodiversity organizations. </a:t>
            </a:r>
          </a:p>
          <a:p>
            <a:pPr marL="285750" indent="-285750">
              <a:buFont typeface="Arial"/>
              <a:buChar char="•"/>
            </a:pPr>
            <a:endParaRPr lang="en-US" sz="1200" dirty="0" smtClean="0"/>
          </a:p>
        </p:txBody>
      </p:sp>
    </p:spTree>
    <p:extLst>
      <p:ext uri="{BB962C8B-B14F-4D97-AF65-F5344CB8AC3E}">
        <p14:creationId xmlns:p14="http://schemas.microsoft.com/office/powerpoint/2010/main" val="417998870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Austin.thmx</Template>
  <TotalTime>302</TotalTime>
  <Words>3344</Words>
  <Application>Microsoft Macintosh PowerPoint</Application>
  <PresentationFormat>On-screen Show (4:3)</PresentationFormat>
  <Paragraphs>103</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Austin</vt:lpstr>
      <vt:lpstr>Analyzing the BHL Twitter Network</vt:lpstr>
      <vt:lpstr>General Analysis</vt:lpstr>
      <vt:lpstr>General Text Analysis</vt:lpstr>
      <vt:lpstr>General Text Analysis</vt:lpstr>
      <vt:lpstr>General Text Analysis</vt:lpstr>
      <vt:lpstr>General Text Analysis</vt:lpstr>
      <vt:lpstr>General Network Analysis</vt:lpstr>
      <vt:lpstr>General Network Analysis</vt:lpstr>
      <vt:lpstr>General Network Analysis</vt:lpstr>
      <vt:lpstr>General Network Analysis</vt:lpstr>
      <vt:lpstr>General Network Analysis</vt:lpstr>
      <vt:lpstr>General Network Analysis</vt:lpstr>
      <vt:lpstr>General Network Analysis</vt:lpstr>
      <vt:lpstr>Trend Analysis</vt:lpstr>
      <vt:lpstr>Trend Analysis</vt:lpstr>
      <vt:lpstr>Trend Analysis</vt:lpstr>
      <vt:lpstr>Trends Network Analysis</vt:lpstr>
      <vt:lpstr>Trends Network Analysis</vt:lpstr>
      <vt:lpstr>Trends Network Analysis</vt:lpstr>
      <vt:lpstr>Conclusions</vt:lpstr>
    </vt:vector>
  </TitlesOfParts>
  <Company>Smithsonian Libraries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Grace Costantino</dc:creator>
  <cp:lastModifiedBy>Grace Costantino</cp:lastModifiedBy>
  <cp:revision>70</cp:revision>
  <dcterms:created xsi:type="dcterms:W3CDTF">2014-12-05T16:04:11Z</dcterms:created>
  <dcterms:modified xsi:type="dcterms:W3CDTF">2014-12-09T17:14:55Z</dcterms:modified>
</cp:coreProperties>
</file>